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entation.xml" ContentType="application/vnd.openxmlformats-officedocument.presentationml.presentation.main+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sldIdLst>
    <p:sldId id="256" r:id="rId2"/>
    <p:sldId id="342" r:id="rId3"/>
    <p:sldId id="343" r:id="rId4"/>
    <p:sldId id="344"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41" r:id="rId38"/>
    <p:sldId id="267" r:id="rId39"/>
    <p:sldId id="268" r:id="rId40"/>
    <p:sldId id="269" r:id="rId41"/>
    <p:sldId id="270" r:id="rId42"/>
    <p:sldId id="271" r:id="rId43"/>
    <p:sldId id="272" r:id="rId44"/>
    <p:sldId id="273" r:id="rId45"/>
    <p:sldId id="274" r:id="rId46"/>
    <p:sldId id="275" r:id="rId47"/>
    <p:sldId id="297" r:id="rId48"/>
    <p:sldId id="298" r:id="rId49"/>
    <p:sldId id="299" r:id="rId50"/>
    <p:sldId id="300" r:id="rId51"/>
    <p:sldId id="301" r:id="rId52"/>
    <p:sldId id="302" r:id="rId53"/>
    <p:sldId id="303" r:id="rId54"/>
    <p:sldId id="304" r:id="rId55"/>
    <p:sldId id="306" r:id="rId56"/>
    <p:sldId id="305" r:id="rId57"/>
    <p:sldId id="307" r:id="rId58"/>
    <p:sldId id="309" r:id="rId59"/>
    <p:sldId id="308"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115" r:id="rId78"/>
    <p:sldId id="327" r:id="rId79"/>
    <p:sldId id="3020" r:id="rId80"/>
    <p:sldId id="3027" r:id="rId81"/>
    <p:sldId id="3021" r:id="rId82"/>
    <p:sldId id="3081" r:id="rId83"/>
    <p:sldId id="3087" r:id="rId84"/>
    <p:sldId id="3088" r:id="rId85"/>
    <p:sldId id="3089" r:id="rId86"/>
    <p:sldId id="3090" r:id="rId87"/>
    <p:sldId id="3086" r:id="rId88"/>
    <p:sldId id="3091" r:id="rId89"/>
    <p:sldId id="3092" r:id="rId90"/>
    <p:sldId id="3093" r:id="rId91"/>
    <p:sldId id="3094" r:id="rId92"/>
    <p:sldId id="3100" r:id="rId93"/>
    <p:sldId id="3095" r:id="rId94"/>
    <p:sldId id="3096" r:id="rId95"/>
    <p:sldId id="3097" r:id="rId96"/>
    <p:sldId id="3098" r:id="rId97"/>
    <p:sldId id="3099" r:id="rId98"/>
    <p:sldId id="3101" r:id="rId99"/>
    <p:sldId id="3074" r:id="rId100"/>
    <p:sldId id="340" r:id="rId101"/>
    <p:sldId id="328" r:id="rId102"/>
    <p:sldId id="329" r:id="rId103"/>
    <p:sldId id="330" r:id="rId104"/>
    <p:sldId id="331" r:id="rId105"/>
    <p:sldId id="332" r:id="rId106"/>
    <p:sldId id="333" r:id="rId107"/>
    <p:sldId id="334" r:id="rId108"/>
    <p:sldId id="335" r:id="rId109"/>
    <p:sldId id="336" r:id="rId110"/>
    <p:sldId id="337" r:id="rId111"/>
    <p:sldId id="338" r:id="rId112"/>
    <p:sldId id="339"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9F818C02-1C1C-E14F-BBBF-F63F35A98929}">
          <p14:sldIdLst>
            <p14:sldId id="256"/>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41"/>
            <p14:sldId id="267"/>
            <p14:sldId id="268"/>
            <p14:sldId id="269"/>
            <p14:sldId id="270"/>
            <p14:sldId id="271"/>
            <p14:sldId id="272"/>
            <p14:sldId id="273"/>
            <p14:sldId id="274"/>
            <p14:sldId id="275"/>
            <p14:sldId id="297"/>
            <p14:sldId id="298"/>
            <p14:sldId id="299"/>
            <p14:sldId id="300"/>
            <p14:sldId id="301"/>
            <p14:sldId id="302"/>
            <p14:sldId id="303"/>
            <p14:sldId id="304"/>
            <p14:sldId id="306"/>
            <p14:sldId id="305"/>
            <p14:sldId id="307"/>
            <p14:sldId id="309"/>
            <p14:sldId id="308"/>
            <p14:sldId id="310"/>
            <p14:sldId id="311"/>
            <p14:sldId id="312"/>
            <p14:sldId id="313"/>
            <p14:sldId id="314"/>
            <p14:sldId id="315"/>
            <p14:sldId id="316"/>
            <p14:sldId id="317"/>
            <p14:sldId id="318"/>
            <p14:sldId id="319"/>
            <p14:sldId id="320"/>
            <p14:sldId id="321"/>
            <p14:sldId id="322"/>
            <p14:sldId id="323"/>
            <p14:sldId id="324"/>
            <p14:sldId id="325"/>
            <p14:sldId id="326"/>
            <p14:sldId id="3115"/>
            <p14:sldId id="327"/>
            <p14:sldId id="3020"/>
            <p14:sldId id="3027"/>
            <p14:sldId id="3021"/>
            <p14:sldId id="3081"/>
            <p14:sldId id="3087"/>
            <p14:sldId id="3088"/>
            <p14:sldId id="3089"/>
            <p14:sldId id="3090"/>
            <p14:sldId id="3086"/>
            <p14:sldId id="3091"/>
            <p14:sldId id="3092"/>
            <p14:sldId id="3093"/>
            <p14:sldId id="3094"/>
            <p14:sldId id="3100"/>
            <p14:sldId id="3095"/>
            <p14:sldId id="3096"/>
            <p14:sldId id="3097"/>
            <p14:sldId id="3098"/>
            <p14:sldId id="3099"/>
            <p14:sldId id="3101"/>
            <p14:sldId id="3074"/>
            <p14:sldId id="340"/>
            <p14:sldId id="328"/>
            <p14:sldId id="329"/>
            <p14:sldId id="330"/>
            <p14:sldId id="331"/>
            <p14:sldId id="332"/>
            <p14:sldId id="333"/>
            <p14:sldId id="334"/>
            <p14:sldId id="335"/>
            <p14:sldId id="336"/>
            <p14:sldId id="337"/>
            <p14:sldId id="338"/>
            <p14:sldId id="3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8" autoAdjust="0"/>
    <p:restoredTop sz="94777"/>
  </p:normalViewPr>
  <p:slideViewPr>
    <p:cSldViewPr snapToGrid="0" snapToObjects="1">
      <p:cViewPr varScale="1">
        <p:scale>
          <a:sx n="106" d="100"/>
          <a:sy n="106" d="100"/>
        </p:scale>
        <p:origin x="204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customXml" Target="../customXml/item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F01E3-5AAB-C04A-9917-18C3CCFD1605}" type="datetimeFigureOut">
              <a:rPr lang="es-ES_tradnl" smtClean="0"/>
              <a:t>26/11/19</a:t>
            </a:fld>
            <a:endParaRPr lang="es-ES_trad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2F8DF-59AD-684E-BE3E-9AB6D0BC8BDD}" type="slidenum">
              <a:rPr lang="es-ES_tradnl" smtClean="0"/>
              <a:t>‹#›</a:t>
            </a:fld>
            <a:endParaRPr lang="es-ES_tradnl"/>
          </a:p>
        </p:txBody>
      </p:sp>
    </p:spTree>
    <p:extLst>
      <p:ext uri="{BB962C8B-B14F-4D97-AF65-F5344CB8AC3E}">
        <p14:creationId xmlns:p14="http://schemas.microsoft.com/office/powerpoint/2010/main" val="254649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47</a:t>
            </a:fld>
            <a:endParaRPr lang="es-ES_tradnl"/>
          </a:p>
        </p:txBody>
      </p:sp>
    </p:spTree>
    <p:extLst>
      <p:ext uri="{BB962C8B-B14F-4D97-AF65-F5344CB8AC3E}">
        <p14:creationId xmlns:p14="http://schemas.microsoft.com/office/powerpoint/2010/main" val="11648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56</a:t>
            </a:fld>
            <a:endParaRPr lang="es-ES_tradnl"/>
          </a:p>
        </p:txBody>
      </p:sp>
    </p:spTree>
    <p:extLst>
      <p:ext uri="{BB962C8B-B14F-4D97-AF65-F5344CB8AC3E}">
        <p14:creationId xmlns:p14="http://schemas.microsoft.com/office/powerpoint/2010/main" val="203877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57</a:t>
            </a:fld>
            <a:endParaRPr lang="es-ES_tradnl"/>
          </a:p>
        </p:txBody>
      </p:sp>
    </p:spTree>
    <p:extLst>
      <p:ext uri="{BB962C8B-B14F-4D97-AF65-F5344CB8AC3E}">
        <p14:creationId xmlns:p14="http://schemas.microsoft.com/office/powerpoint/2010/main" val="375069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58</a:t>
            </a:fld>
            <a:endParaRPr lang="es-ES_tradnl"/>
          </a:p>
        </p:txBody>
      </p:sp>
    </p:spTree>
    <p:extLst>
      <p:ext uri="{BB962C8B-B14F-4D97-AF65-F5344CB8AC3E}">
        <p14:creationId xmlns:p14="http://schemas.microsoft.com/office/powerpoint/2010/main" val="727275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59</a:t>
            </a:fld>
            <a:endParaRPr lang="es-ES_tradnl"/>
          </a:p>
        </p:txBody>
      </p:sp>
    </p:spTree>
    <p:extLst>
      <p:ext uri="{BB962C8B-B14F-4D97-AF65-F5344CB8AC3E}">
        <p14:creationId xmlns:p14="http://schemas.microsoft.com/office/powerpoint/2010/main" val="2298764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60</a:t>
            </a:fld>
            <a:endParaRPr lang="es-ES_tradnl"/>
          </a:p>
        </p:txBody>
      </p:sp>
    </p:spTree>
    <p:extLst>
      <p:ext uri="{BB962C8B-B14F-4D97-AF65-F5344CB8AC3E}">
        <p14:creationId xmlns:p14="http://schemas.microsoft.com/office/powerpoint/2010/main" val="3015387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61</a:t>
            </a:fld>
            <a:endParaRPr lang="es-ES_tradnl"/>
          </a:p>
        </p:txBody>
      </p:sp>
    </p:spTree>
    <p:extLst>
      <p:ext uri="{BB962C8B-B14F-4D97-AF65-F5344CB8AC3E}">
        <p14:creationId xmlns:p14="http://schemas.microsoft.com/office/powerpoint/2010/main" val="285240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62</a:t>
            </a:fld>
            <a:endParaRPr lang="es-ES_tradnl"/>
          </a:p>
        </p:txBody>
      </p:sp>
    </p:spTree>
    <p:extLst>
      <p:ext uri="{BB962C8B-B14F-4D97-AF65-F5344CB8AC3E}">
        <p14:creationId xmlns:p14="http://schemas.microsoft.com/office/powerpoint/2010/main" val="3556216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63</a:t>
            </a:fld>
            <a:endParaRPr lang="es-ES_tradnl"/>
          </a:p>
        </p:txBody>
      </p:sp>
    </p:spTree>
    <p:extLst>
      <p:ext uri="{BB962C8B-B14F-4D97-AF65-F5344CB8AC3E}">
        <p14:creationId xmlns:p14="http://schemas.microsoft.com/office/powerpoint/2010/main" val="3688321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64</a:t>
            </a:fld>
            <a:endParaRPr lang="es-ES_tradnl"/>
          </a:p>
        </p:txBody>
      </p:sp>
    </p:spTree>
    <p:extLst>
      <p:ext uri="{BB962C8B-B14F-4D97-AF65-F5344CB8AC3E}">
        <p14:creationId xmlns:p14="http://schemas.microsoft.com/office/powerpoint/2010/main" val="364819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65</a:t>
            </a:fld>
            <a:endParaRPr lang="es-ES_tradnl"/>
          </a:p>
        </p:txBody>
      </p:sp>
    </p:spTree>
    <p:extLst>
      <p:ext uri="{BB962C8B-B14F-4D97-AF65-F5344CB8AC3E}">
        <p14:creationId xmlns:p14="http://schemas.microsoft.com/office/powerpoint/2010/main" val="399363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48</a:t>
            </a:fld>
            <a:endParaRPr lang="es-ES_tradnl"/>
          </a:p>
        </p:txBody>
      </p:sp>
    </p:spTree>
    <p:extLst>
      <p:ext uri="{BB962C8B-B14F-4D97-AF65-F5344CB8AC3E}">
        <p14:creationId xmlns:p14="http://schemas.microsoft.com/office/powerpoint/2010/main" val="2898997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66</a:t>
            </a:fld>
            <a:endParaRPr lang="es-ES_tradnl"/>
          </a:p>
        </p:txBody>
      </p:sp>
    </p:spTree>
    <p:extLst>
      <p:ext uri="{BB962C8B-B14F-4D97-AF65-F5344CB8AC3E}">
        <p14:creationId xmlns:p14="http://schemas.microsoft.com/office/powerpoint/2010/main" val="1664072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67</a:t>
            </a:fld>
            <a:endParaRPr lang="es-ES_tradnl"/>
          </a:p>
        </p:txBody>
      </p:sp>
    </p:spTree>
    <p:extLst>
      <p:ext uri="{BB962C8B-B14F-4D97-AF65-F5344CB8AC3E}">
        <p14:creationId xmlns:p14="http://schemas.microsoft.com/office/powerpoint/2010/main" val="155679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68</a:t>
            </a:fld>
            <a:endParaRPr lang="es-ES_tradnl"/>
          </a:p>
        </p:txBody>
      </p:sp>
    </p:spTree>
    <p:extLst>
      <p:ext uri="{BB962C8B-B14F-4D97-AF65-F5344CB8AC3E}">
        <p14:creationId xmlns:p14="http://schemas.microsoft.com/office/powerpoint/2010/main" val="1191493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69</a:t>
            </a:fld>
            <a:endParaRPr lang="es-ES_tradnl"/>
          </a:p>
        </p:txBody>
      </p:sp>
    </p:spTree>
    <p:extLst>
      <p:ext uri="{BB962C8B-B14F-4D97-AF65-F5344CB8AC3E}">
        <p14:creationId xmlns:p14="http://schemas.microsoft.com/office/powerpoint/2010/main" val="468005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70</a:t>
            </a:fld>
            <a:endParaRPr lang="es-ES_tradnl"/>
          </a:p>
        </p:txBody>
      </p:sp>
    </p:spTree>
    <p:extLst>
      <p:ext uri="{BB962C8B-B14F-4D97-AF65-F5344CB8AC3E}">
        <p14:creationId xmlns:p14="http://schemas.microsoft.com/office/powerpoint/2010/main" val="4095333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71</a:t>
            </a:fld>
            <a:endParaRPr lang="es-ES_tradnl"/>
          </a:p>
        </p:txBody>
      </p:sp>
    </p:spTree>
    <p:extLst>
      <p:ext uri="{BB962C8B-B14F-4D97-AF65-F5344CB8AC3E}">
        <p14:creationId xmlns:p14="http://schemas.microsoft.com/office/powerpoint/2010/main" val="361071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72</a:t>
            </a:fld>
            <a:endParaRPr lang="es-ES_tradnl"/>
          </a:p>
        </p:txBody>
      </p:sp>
    </p:spTree>
    <p:extLst>
      <p:ext uri="{BB962C8B-B14F-4D97-AF65-F5344CB8AC3E}">
        <p14:creationId xmlns:p14="http://schemas.microsoft.com/office/powerpoint/2010/main" val="1449704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73</a:t>
            </a:fld>
            <a:endParaRPr lang="es-ES_tradnl"/>
          </a:p>
        </p:txBody>
      </p:sp>
    </p:spTree>
    <p:extLst>
      <p:ext uri="{BB962C8B-B14F-4D97-AF65-F5344CB8AC3E}">
        <p14:creationId xmlns:p14="http://schemas.microsoft.com/office/powerpoint/2010/main" val="2480261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74</a:t>
            </a:fld>
            <a:endParaRPr lang="es-ES_tradnl"/>
          </a:p>
        </p:txBody>
      </p:sp>
    </p:spTree>
    <p:extLst>
      <p:ext uri="{BB962C8B-B14F-4D97-AF65-F5344CB8AC3E}">
        <p14:creationId xmlns:p14="http://schemas.microsoft.com/office/powerpoint/2010/main" val="2555830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75</a:t>
            </a:fld>
            <a:endParaRPr lang="es-ES_tradnl"/>
          </a:p>
        </p:txBody>
      </p:sp>
    </p:spTree>
    <p:extLst>
      <p:ext uri="{BB962C8B-B14F-4D97-AF65-F5344CB8AC3E}">
        <p14:creationId xmlns:p14="http://schemas.microsoft.com/office/powerpoint/2010/main" val="415076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49</a:t>
            </a:fld>
            <a:endParaRPr lang="es-ES_tradnl"/>
          </a:p>
        </p:txBody>
      </p:sp>
    </p:spTree>
    <p:extLst>
      <p:ext uri="{BB962C8B-B14F-4D97-AF65-F5344CB8AC3E}">
        <p14:creationId xmlns:p14="http://schemas.microsoft.com/office/powerpoint/2010/main" val="950605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76</a:t>
            </a:fld>
            <a:endParaRPr lang="es-ES_tradnl"/>
          </a:p>
        </p:txBody>
      </p:sp>
    </p:spTree>
    <p:extLst>
      <p:ext uri="{BB962C8B-B14F-4D97-AF65-F5344CB8AC3E}">
        <p14:creationId xmlns:p14="http://schemas.microsoft.com/office/powerpoint/2010/main" val="136225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77</a:t>
            </a:fld>
            <a:endParaRPr lang="es-ES_tradnl"/>
          </a:p>
        </p:txBody>
      </p:sp>
    </p:spTree>
    <p:extLst>
      <p:ext uri="{BB962C8B-B14F-4D97-AF65-F5344CB8AC3E}">
        <p14:creationId xmlns:p14="http://schemas.microsoft.com/office/powerpoint/2010/main" val="420166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78</a:t>
            </a:fld>
            <a:endParaRPr lang="es-ES_tradnl"/>
          </a:p>
        </p:txBody>
      </p:sp>
    </p:spTree>
    <p:extLst>
      <p:ext uri="{BB962C8B-B14F-4D97-AF65-F5344CB8AC3E}">
        <p14:creationId xmlns:p14="http://schemas.microsoft.com/office/powerpoint/2010/main" val="2573310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212CB4D-15BD-5245-8214-B74B76DE18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820DB6C-9A4F-A14D-9F5F-CF00FF6517B4}" type="slidenum">
              <a:rPr lang="en-US" altLang="en-US" sz="1300"/>
              <a:pPr eaLnBrk="1" hangingPunct="1"/>
              <a:t>79</a:t>
            </a:fld>
            <a:endParaRPr lang="en-US" altLang="en-US" sz="1300"/>
          </a:p>
        </p:txBody>
      </p:sp>
      <p:sp>
        <p:nvSpPr>
          <p:cNvPr id="18435" name="Rectangle 2">
            <a:extLst>
              <a:ext uri="{FF2B5EF4-FFF2-40B4-BE49-F238E27FC236}">
                <a16:creationId xmlns:a16="http://schemas.microsoft.com/office/drawing/2014/main" id="{2C425EE0-6838-654A-BDA0-350B321D32BA}"/>
              </a:ext>
            </a:extLst>
          </p:cNvPr>
          <p:cNvSpPr>
            <a:spLocks noGrp="1" noRot="1" noChangeAspect="1" noChangeArrowheads="1" noTextEdit="1"/>
          </p:cNvSpPr>
          <p:nvPr>
            <p:ph type="sldImg"/>
          </p:nvPr>
        </p:nvSpPr>
        <p:spPr>
          <a:xfrm>
            <a:off x="1257300" y="722313"/>
            <a:ext cx="4799013" cy="3598862"/>
          </a:xfrm>
          <a:ln/>
        </p:spPr>
      </p:sp>
      <p:sp>
        <p:nvSpPr>
          <p:cNvPr id="18436" name="Rectangle 3">
            <a:extLst>
              <a:ext uri="{FF2B5EF4-FFF2-40B4-BE49-F238E27FC236}">
                <a16:creationId xmlns:a16="http://schemas.microsoft.com/office/drawing/2014/main" id="{8A4D6F4F-DEF6-7441-9E22-AB9E12443CA3}"/>
              </a:ext>
            </a:extLst>
          </p:cNvPr>
          <p:cNvSpPr>
            <a:spLocks noGrp="1" noChangeArrowheads="1"/>
          </p:cNvSpPr>
          <p:nvPr>
            <p:ph type="body" idx="1"/>
          </p:nvPr>
        </p:nvSpPr>
        <p:spPr>
          <a:xfrm>
            <a:off x="731838" y="4562475"/>
            <a:ext cx="5851525" cy="431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6277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938C424-3D47-7B44-9E71-9BE54D56A783}"/>
              </a:ext>
            </a:extLst>
          </p:cNvPr>
          <p:cNvSpPr>
            <a:spLocks noGrp="1" noRot="1" noChangeAspect="1" noChangeArrowheads="1" noTextEdit="1"/>
          </p:cNvSpPr>
          <p:nvPr>
            <p:ph type="sldImg"/>
          </p:nvPr>
        </p:nvSpPr>
        <p:spPr>
          <a:xfrm>
            <a:off x="1901825" y="800100"/>
            <a:ext cx="3519488" cy="2640013"/>
          </a:xfrm>
          <a:solidFill>
            <a:srgbClr val="FFFFFF"/>
          </a:solidFill>
          <a:ln/>
        </p:spPr>
      </p:sp>
      <p:sp>
        <p:nvSpPr>
          <p:cNvPr id="21507" name="Rectangle 3">
            <a:extLst>
              <a:ext uri="{FF2B5EF4-FFF2-40B4-BE49-F238E27FC236}">
                <a16:creationId xmlns:a16="http://schemas.microsoft.com/office/drawing/2014/main" id="{5FA406DA-0BA3-3546-9CB1-2C5B5C535D9E}"/>
              </a:ext>
            </a:extLst>
          </p:cNvPr>
          <p:cNvSpPr>
            <a:spLocks noGrp="1" noChangeArrowheads="1"/>
          </p:cNvSpPr>
          <p:nvPr>
            <p:ph type="body" idx="1"/>
          </p:nvPr>
        </p:nvSpPr>
        <p:spPr>
          <a:xfrm>
            <a:off x="1298575" y="3679825"/>
            <a:ext cx="4960938" cy="5202238"/>
          </a:xfrm>
          <a:solidFill>
            <a:srgbClr val="FFFFFF"/>
          </a:solidFill>
          <a:ln>
            <a:solidFill>
              <a:srgbClr val="000000"/>
            </a:solidFill>
          </a:ln>
        </p:spPr>
        <p:txBody>
          <a:bodyPr lIns="96425" tIns="48212" rIns="96425" bIns="48212"/>
          <a:lstStyle/>
          <a:p>
            <a:r>
              <a:rPr lang="es-ES_tradnl" altLang="en-US" sz="900">
                <a:latin typeface="Arial" panose="020B0604020202020204" pitchFamily="34" charset="0"/>
                <a:ea typeface="ＭＳ Ｐゴシック" panose="020B0600070205080204" pitchFamily="34" charset="-128"/>
              </a:rPr>
              <a:t>Extraída desde la presentación “Software Architecture and UML” de Grady Booch (Rational Software).</a:t>
            </a:r>
            <a:endParaRPr lang="es-ES" altLang="en-US" sz="9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50639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imagen de diapositiva 1">
            <a:extLst>
              <a:ext uri="{FF2B5EF4-FFF2-40B4-BE49-F238E27FC236}">
                <a16:creationId xmlns:a16="http://schemas.microsoft.com/office/drawing/2014/main" id="{C239E2AF-A7F4-824B-A3A4-C606A1E67828}"/>
              </a:ext>
            </a:extLst>
          </p:cNvPr>
          <p:cNvSpPr>
            <a:spLocks noGrp="1" noRot="1" noChangeAspect="1"/>
          </p:cNvSpPr>
          <p:nvPr>
            <p:ph type="sldImg"/>
          </p:nvPr>
        </p:nvSpPr>
        <p:spPr>
          <a:ln/>
        </p:spPr>
      </p:sp>
      <p:sp>
        <p:nvSpPr>
          <p:cNvPr id="32771" name="Marcador de notas 2">
            <a:extLst>
              <a:ext uri="{FF2B5EF4-FFF2-40B4-BE49-F238E27FC236}">
                <a16:creationId xmlns:a16="http://schemas.microsoft.com/office/drawing/2014/main" id="{2517E4EE-B5E0-B441-9758-08C87DD8CF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a:latin typeface="Handwriting - Dakota" charset="0"/>
                <a:ea typeface="ＭＳ Ｐゴシック" panose="020B0600070205080204" pitchFamily="34" charset="-128"/>
              </a:rPr>
              <a:t>En general son las mismas actividades sólo cambian el orden y los diferentes enfoques.</a:t>
            </a:r>
            <a:endParaRPr lang="es-MX" altLang="en-US">
              <a:latin typeface="Handwriting - Dakota" charset="0"/>
              <a:ea typeface="ＭＳ Ｐゴシック" panose="020B0600070205080204" pitchFamily="34" charset="-128"/>
            </a:endParaRPr>
          </a:p>
          <a:p>
            <a:endParaRPr lang="es-ES_tradnl" altLang="en-US">
              <a:latin typeface="Arial" panose="020B0604020202020204" pitchFamily="34" charset="0"/>
              <a:ea typeface="ＭＳ Ｐゴシック" panose="020B0600070205080204" pitchFamily="34" charset="-128"/>
            </a:endParaRPr>
          </a:p>
        </p:txBody>
      </p:sp>
      <p:sp>
        <p:nvSpPr>
          <p:cNvPr id="32772" name="Marcador de número de diapositiva 3">
            <a:extLst>
              <a:ext uri="{FF2B5EF4-FFF2-40B4-BE49-F238E27FC236}">
                <a16:creationId xmlns:a16="http://schemas.microsoft.com/office/drawing/2014/main" id="{809491A9-0909-7D4B-838C-57219EB8F3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1E46462-F06C-AE4B-B9B1-CB6A658A7A97}" type="slidenum">
              <a:rPr lang="es-ES" altLang="en-US" sz="1300"/>
              <a:pPr eaLnBrk="1" hangingPunct="1"/>
              <a:t>91</a:t>
            </a:fld>
            <a:endParaRPr lang="es-ES" altLang="en-US" sz="1300"/>
          </a:p>
        </p:txBody>
      </p:sp>
    </p:spTree>
    <p:extLst>
      <p:ext uri="{BB962C8B-B14F-4D97-AF65-F5344CB8AC3E}">
        <p14:creationId xmlns:p14="http://schemas.microsoft.com/office/powerpoint/2010/main" val="1870536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100</a:t>
            </a:fld>
            <a:endParaRPr lang="es-ES_tradnl"/>
          </a:p>
        </p:txBody>
      </p:sp>
    </p:spTree>
    <p:extLst>
      <p:ext uri="{BB962C8B-B14F-4D97-AF65-F5344CB8AC3E}">
        <p14:creationId xmlns:p14="http://schemas.microsoft.com/office/powerpoint/2010/main" val="3597635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101</a:t>
            </a:fld>
            <a:endParaRPr lang="es-ES_tradnl"/>
          </a:p>
        </p:txBody>
      </p:sp>
    </p:spTree>
    <p:extLst>
      <p:ext uri="{BB962C8B-B14F-4D97-AF65-F5344CB8AC3E}">
        <p14:creationId xmlns:p14="http://schemas.microsoft.com/office/powerpoint/2010/main" val="1368745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102</a:t>
            </a:fld>
            <a:endParaRPr lang="es-ES_tradnl"/>
          </a:p>
        </p:txBody>
      </p:sp>
    </p:spTree>
    <p:extLst>
      <p:ext uri="{BB962C8B-B14F-4D97-AF65-F5344CB8AC3E}">
        <p14:creationId xmlns:p14="http://schemas.microsoft.com/office/powerpoint/2010/main" val="1420464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103</a:t>
            </a:fld>
            <a:endParaRPr lang="es-ES_tradnl"/>
          </a:p>
        </p:txBody>
      </p:sp>
    </p:spTree>
    <p:extLst>
      <p:ext uri="{BB962C8B-B14F-4D97-AF65-F5344CB8AC3E}">
        <p14:creationId xmlns:p14="http://schemas.microsoft.com/office/powerpoint/2010/main" val="315250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50</a:t>
            </a:fld>
            <a:endParaRPr lang="es-ES_tradnl"/>
          </a:p>
        </p:txBody>
      </p:sp>
    </p:spTree>
    <p:extLst>
      <p:ext uri="{BB962C8B-B14F-4D97-AF65-F5344CB8AC3E}">
        <p14:creationId xmlns:p14="http://schemas.microsoft.com/office/powerpoint/2010/main" val="1259857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104</a:t>
            </a:fld>
            <a:endParaRPr lang="es-ES_tradnl"/>
          </a:p>
        </p:txBody>
      </p:sp>
    </p:spTree>
    <p:extLst>
      <p:ext uri="{BB962C8B-B14F-4D97-AF65-F5344CB8AC3E}">
        <p14:creationId xmlns:p14="http://schemas.microsoft.com/office/powerpoint/2010/main" val="4128074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105</a:t>
            </a:fld>
            <a:endParaRPr lang="es-ES_tradnl"/>
          </a:p>
        </p:txBody>
      </p:sp>
    </p:spTree>
    <p:extLst>
      <p:ext uri="{BB962C8B-B14F-4D97-AF65-F5344CB8AC3E}">
        <p14:creationId xmlns:p14="http://schemas.microsoft.com/office/powerpoint/2010/main" val="1880161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106</a:t>
            </a:fld>
            <a:endParaRPr lang="es-ES_tradnl"/>
          </a:p>
        </p:txBody>
      </p:sp>
    </p:spTree>
    <p:extLst>
      <p:ext uri="{BB962C8B-B14F-4D97-AF65-F5344CB8AC3E}">
        <p14:creationId xmlns:p14="http://schemas.microsoft.com/office/powerpoint/2010/main" val="1371982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107</a:t>
            </a:fld>
            <a:endParaRPr lang="es-ES_tradnl"/>
          </a:p>
        </p:txBody>
      </p:sp>
    </p:spTree>
    <p:extLst>
      <p:ext uri="{BB962C8B-B14F-4D97-AF65-F5344CB8AC3E}">
        <p14:creationId xmlns:p14="http://schemas.microsoft.com/office/powerpoint/2010/main" val="855487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108</a:t>
            </a:fld>
            <a:endParaRPr lang="es-ES_tradnl"/>
          </a:p>
        </p:txBody>
      </p:sp>
    </p:spTree>
    <p:extLst>
      <p:ext uri="{BB962C8B-B14F-4D97-AF65-F5344CB8AC3E}">
        <p14:creationId xmlns:p14="http://schemas.microsoft.com/office/powerpoint/2010/main" val="1810032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109</a:t>
            </a:fld>
            <a:endParaRPr lang="es-ES_tradnl"/>
          </a:p>
        </p:txBody>
      </p:sp>
    </p:spTree>
    <p:extLst>
      <p:ext uri="{BB962C8B-B14F-4D97-AF65-F5344CB8AC3E}">
        <p14:creationId xmlns:p14="http://schemas.microsoft.com/office/powerpoint/2010/main" val="818332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110</a:t>
            </a:fld>
            <a:endParaRPr lang="es-ES_tradnl"/>
          </a:p>
        </p:txBody>
      </p:sp>
    </p:spTree>
    <p:extLst>
      <p:ext uri="{BB962C8B-B14F-4D97-AF65-F5344CB8AC3E}">
        <p14:creationId xmlns:p14="http://schemas.microsoft.com/office/powerpoint/2010/main" val="1229583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111</a:t>
            </a:fld>
            <a:endParaRPr lang="es-ES_tradnl"/>
          </a:p>
        </p:txBody>
      </p:sp>
    </p:spTree>
    <p:extLst>
      <p:ext uri="{BB962C8B-B14F-4D97-AF65-F5344CB8AC3E}">
        <p14:creationId xmlns:p14="http://schemas.microsoft.com/office/powerpoint/2010/main" val="2043456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112</a:t>
            </a:fld>
            <a:endParaRPr lang="es-ES_tradnl"/>
          </a:p>
        </p:txBody>
      </p:sp>
    </p:spTree>
    <p:extLst>
      <p:ext uri="{BB962C8B-B14F-4D97-AF65-F5344CB8AC3E}">
        <p14:creationId xmlns:p14="http://schemas.microsoft.com/office/powerpoint/2010/main" val="2393783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51</a:t>
            </a:fld>
            <a:endParaRPr lang="es-ES_tradnl"/>
          </a:p>
        </p:txBody>
      </p:sp>
    </p:spTree>
    <p:extLst>
      <p:ext uri="{BB962C8B-B14F-4D97-AF65-F5344CB8AC3E}">
        <p14:creationId xmlns:p14="http://schemas.microsoft.com/office/powerpoint/2010/main" val="2892755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52</a:t>
            </a:fld>
            <a:endParaRPr lang="es-ES_tradnl"/>
          </a:p>
        </p:txBody>
      </p:sp>
    </p:spTree>
    <p:extLst>
      <p:ext uri="{BB962C8B-B14F-4D97-AF65-F5344CB8AC3E}">
        <p14:creationId xmlns:p14="http://schemas.microsoft.com/office/powerpoint/2010/main" val="3100115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53</a:t>
            </a:fld>
            <a:endParaRPr lang="es-ES_tradnl"/>
          </a:p>
        </p:txBody>
      </p:sp>
    </p:spTree>
    <p:extLst>
      <p:ext uri="{BB962C8B-B14F-4D97-AF65-F5344CB8AC3E}">
        <p14:creationId xmlns:p14="http://schemas.microsoft.com/office/powerpoint/2010/main" val="51739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54</a:t>
            </a:fld>
            <a:endParaRPr lang="es-ES_tradnl"/>
          </a:p>
        </p:txBody>
      </p:sp>
    </p:spTree>
    <p:extLst>
      <p:ext uri="{BB962C8B-B14F-4D97-AF65-F5344CB8AC3E}">
        <p14:creationId xmlns:p14="http://schemas.microsoft.com/office/powerpoint/2010/main" val="1772999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7A12F8DF-59AD-684E-BE3E-9AB6D0BC8BDD}" type="slidenum">
              <a:rPr lang="es-ES_tradnl" smtClean="0"/>
              <a:t>55</a:t>
            </a:fld>
            <a:endParaRPr lang="es-ES_tradnl"/>
          </a:p>
        </p:txBody>
      </p:sp>
    </p:spTree>
    <p:extLst>
      <p:ext uri="{BB962C8B-B14F-4D97-AF65-F5344CB8AC3E}">
        <p14:creationId xmlns:p14="http://schemas.microsoft.com/office/powerpoint/2010/main" val="315621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51665B-C24A-4702-B522-6A4334602E03}"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9055" y="2271534"/>
            <a:ext cx="7808976" cy="1088136"/>
          </a:xfrm>
          <a:noFill/>
        </p:spPr>
        <p:txBody>
          <a:bodyPr vert="horz" lIns="91440" tIns="45720" rIns="91440" bIns="45720" rtlCol="0" anchor="ctr" anchorCtr="0">
            <a:normAutofit/>
          </a:bodyPr>
          <a:lstStyle>
            <a:lvl1pPr marL="0" algn="ctr"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s-ES_tradnl" dirty="0"/>
              <a:t>Clic para editar título</a:t>
            </a:r>
            <a:endParaRPr dirty="0"/>
          </a:p>
        </p:txBody>
      </p:sp>
      <p:sp>
        <p:nvSpPr>
          <p:cNvPr id="3" name="Subtitle 2"/>
          <p:cNvSpPr>
            <a:spLocks noGrp="1"/>
          </p:cNvSpPr>
          <p:nvPr>
            <p:ph type="subTitle" idx="1"/>
          </p:nvPr>
        </p:nvSpPr>
        <p:spPr>
          <a:xfrm>
            <a:off x="473919" y="3354956"/>
            <a:ext cx="7754112" cy="484632"/>
          </a:xfrm>
        </p:spPr>
        <p:txBody>
          <a:bodyPr vert="horz" lIns="91440" tIns="45720" rIns="91440" bIns="45720" rtlCol="0" anchor="ctr">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Haga clic para modificar el estilo de subtítulo del patrón</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s-ES_tradnl"/>
              <a:t>Clic para editar título</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4251665B-C24A-4702-B522-6A4334602E03}"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4251665B-C24A-4702-B522-6A4334602E03}"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alternativo">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s-ES_tradnl"/>
              <a:t>Clic para editar título</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4251665B-C24A-4702-B522-6A4334602E03}"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bjetos, imagen y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s-ES_tradnl"/>
              <a:t>Clic para editar título</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s-ES_tradnl"/>
              <a:t>Arrastre la imagen al marcador de posición o haga clic en el icono para agregar</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imágenes con título">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4251665B-C24A-4702-B522-6A4334602E03}"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s-ES_tradnl"/>
              <a:t>Clic para editar título</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lgn="ctr">
              <a:defRPr/>
            </a:lvl1pPr>
          </a:lstStyle>
          <a:p>
            <a:r>
              <a:rPr lang="es-ES_tradnl" dirty="0"/>
              <a:t>Clic para editar título</a:t>
            </a:r>
            <a:endParaRPr dirty="0"/>
          </a:p>
        </p:txBody>
      </p:sp>
      <p:sp>
        <p:nvSpPr>
          <p:cNvPr id="3" name="Content Placeholder 2"/>
          <p:cNvSpPr>
            <a:spLocks noGrp="1"/>
          </p:cNvSpPr>
          <p:nvPr>
            <p:ph idx="1"/>
          </p:nvPr>
        </p:nvSpPr>
        <p:spPr>
          <a:xfrm>
            <a:off x="284163" y="1709530"/>
            <a:ext cx="8574087" cy="3992563"/>
          </a:xfrm>
        </p:spPr>
        <p:txBody>
          <a:bodyPr/>
          <a:lstStyle>
            <a:lvl1pPr algn="just">
              <a:defRPr/>
            </a:lvl1pPr>
            <a:lvl2pPr algn="just">
              <a:defRPr/>
            </a:lvl2pPr>
            <a:lvl3pPr algn="just">
              <a:defRPr/>
            </a:lvl3pPr>
            <a:lvl4pPr algn="just">
              <a:defRPr/>
            </a:lvl4pPr>
            <a:lvl5pPr algn="just">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4251665B-C24A-4702-B522-6A4334602E03}"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lgn="just">
              <a:buNone/>
              <a:defRPr/>
            </a:lvl1pPr>
          </a:lstStyle>
          <a:p>
            <a:r>
              <a:rPr lang="es-ES_tradnl" dirty="0"/>
              <a:t>Arrastre la imagen al marcador de posición o haga clic en el icono para agregar</a:t>
            </a:r>
            <a:endParaRPr dirty="0"/>
          </a:p>
        </p:txBody>
      </p:sp>
      <p:sp>
        <p:nvSpPr>
          <p:cNvPr id="3" name="Subtitle 2"/>
          <p:cNvSpPr>
            <a:spLocks noGrp="1"/>
          </p:cNvSpPr>
          <p:nvPr>
            <p:ph type="subTitle" idx="1"/>
          </p:nvPr>
        </p:nvSpPr>
        <p:spPr>
          <a:xfrm>
            <a:off x="472420" y="1532965"/>
            <a:ext cx="7754284" cy="484094"/>
          </a:xfrm>
        </p:spPr>
        <p:txBody>
          <a:bodyPr anchor="ct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Haga clic para modificar el estilo de subtítulo del patrón</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ctr" anchorCtr="0">
            <a:normAutofit/>
          </a:bodyPr>
          <a:lstStyle>
            <a:lvl1pPr algn="ctr">
              <a:lnSpc>
                <a:spcPts val="4600"/>
              </a:lnSpc>
              <a:defRPr/>
            </a:lvl1pPr>
          </a:lstStyle>
          <a:p>
            <a:r>
              <a:rPr lang="es-ES_tradnl" dirty="0"/>
              <a:t>Clic para editar título</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s-ES_tradnl"/>
              <a:t>Haga clic para modificar el estilo de texto del patrón</a:t>
            </a:r>
          </a:p>
        </p:txBody>
      </p:sp>
      <p:sp>
        <p:nvSpPr>
          <p:cNvPr id="4" name="Date Placeholder 3"/>
          <p:cNvSpPr>
            <a:spLocks noGrp="1"/>
          </p:cNvSpPr>
          <p:nvPr>
            <p:ph type="dt" sz="half" idx="10"/>
          </p:nvPr>
        </p:nvSpPr>
        <p:spPr/>
        <p:txBody>
          <a:bodyPr/>
          <a:lstStyle/>
          <a:p>
            <a:fld id="{4251665B-C24A-4702-B522-6A4334602E03}"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ción con imagen">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s-ES_tradnl"/>
              <a:t>Arrastre la imagen al marcador de posición o haga clic en el icono para agregar</a:t>
            </a:r>
            <a:endParaRPr/>
          </a:p>
        </p:txBody>
      </p:sp>
      <p:sp>
        <p:nvSpPr>
          <p:cNvPr id="4" name="Date Placeholder 3"/>
          <p:cNvSpPr>
            <a:spLocks noGrp="1"/>
          </p:cNvSpPr>
          <p:nvPr>
            <p:ph type="dt" sz="half" idx="10"/>
          </p:nvPr>
        </p:nvSpPr>
        <p:spPr/>
        <p:txBody>
          <a:bodyPr/>
          <a:lstStyle/>
          <a:p>
            <a:fld id="{4251665B-C24A-4702-B522-6A4334602E03}"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s-ES_tradnl"/>
              <a:t>Clic para editar título</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Date Placeholder 6"/>
          <p:cNvSpPr>
            <a:spLocks noGrp="1"/>
          </p:cNvSpPr>
          <p:nvPr>
            <p:ph type="dt" sz="half" idx="10"/>
          </p:nvPr>
        </p:nvSpPr>
        <p:spPr/>
        <p:txBody>
          <a:bodyPr/>
          <a:lstStyle/>
          <a:p>
            <a:fld id="{4251665B-C24A-4702-B522-6A4334602E03}" type="datetimeFigureOut">
              <a:rPr lang="en-US" smtClean="0"/>
              <a:t>11/26/19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Date Placeholder 2"/>
          <p:cNvSpPr>
            <a:spLocks noGrp="1"/>
          </p:cNvSpPr>
          <p:nvPr>
            <p:ph type="dt" sz="half" idx="10"/>
          </p:nvPr>
        </p:nvSpPr>
        <p:spPr/>
        <p:txBody>
          <a:bodyPr/>
          <a:lstStyle/>
          <a:p>
            <a:fld id="{4251665B-C24A-4702-B522-6A4334602E03}" type="datetimeFigureOut">
              <a:rPr lang="en-US" smtClean="0"/>
              <a:t>11/26/19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665B-C24A-4702-B522-6A4334602E03}" type="datetimeFigureOut">
              <a:rPr lang="en-US" smtClean="0"/>
              <a:t>11/26/19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4251665B-C24A-4702-B522-6A4334602E03}" type="datetimeFigureOut">
              <a:rPr lang="en-US" smtClean="0"/>
              <a:t>11/26/19</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s-ES_tradnl"/>
              <a:t>Clic para editar título</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www.nudo-de-corbata.com/"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11490" y="2592234"/>
            <a:ext cx="7808976" cy="1088136"/>
          </a:xfrm>
        </p:spPr>
        <p:txBody>
          <a:bodyPr>
            <a:noAutofit/>
          </a:bodyPr>
          <a:lstStyle/>
          <a:p>
            <a:pPr>
              <a:lnSpc>
                <a:spcPct val="100000"/>
              </a:lnSpc>
            </a:pPr>
            <a:r>
              <a:rPr lang="es-ES" sz="2400" dirty="0">
                <a:latin typeface="Arial Narrow" panose="020B0606020202030204" pitchFamily="34" charset="0"/>
              </a:rPr>
              <a:t>“MODELO DE GESTIÓN ADMINISTRATIVA PARA LOS ACCIONISTAS DE LA CIA DE TRANSPORTES 27 DE MAYO DE LA CIUDAD DE BABAHOYO</a:t>
            </a:r>
          </a:p>
        </p:txBody>
      </p:sp>
      <p:sp>
        <p:nvSpPr>
          <p:cNvPr id="6" name="Rectangle 6"/>
          <p:cNvSpPr/>
          <p:nvPr/>
        </p:nvSpPr>
        <p:spPr>
          <a:xfrm>
            <a:off x="278935" y="2669638"/>
            <a:ext cx="8574087" cy="1523494"/>
          </a:xfrm>
          <a:prstGeom prst="rect">
            <a:avLst/>
          </a:prstGeom>
          <a:solidFill>
            <a:schemeClr val="tx1">
              <a:lumMod val="85000"/>
              <a:lumOff val="15000"/>
              <a:alpha val="85000"/>
            </a:schemeClr>
          </a:solidFill>
        </p:spPr>
        <p:txBody>
          <a:bodyPr vert="horz" wrap="square" lIns="91440" tIns="45720" rIns="182880" bIns="365760" rtlCol="0" anchor="ctr" anchorCtr="1">
            <a:noAutofit/>
          </a:bodyPr>
          <a:lstStyle/>
          <a:p>
            <a:pPr algn="ctr" defTabSz="914400" rtl="0" eaLnBrk="1" latinLnBrk="0" hangingPunct="1">
              <a:spcBef>
                <a:spcPct val="0"/>
              </a:spcBef>
              <a:buNone/>
            </a:pPr>
            <a:endParaRPr lang="es-ES_tradnl" b="1" kern="1200" dirty="0">
              <a:solidFill>
                <a:schemeClr val="bg1"/>
              </a:solidFill>
              <a:latin typeface="+mj-lt"/>
              <a:ea typeface="+mj-ea"/>
              <a:cs typeface="+mj-cs"/>
            </a:endParaRPr>
          </a:p>
          <a:p>
            <a:pPr algn="ctr">
              <a:spcBef>
                <a:spcPct val="0"/>
              </a:spcBef>
            </a:pPr>
            <a:r>
              <a:rPr lang="es-ES_tradnl" sz="3600" b="1" dirty="0">
                <a:solidFill>
                  <a:schemeClr val="bg1"/>
                </a:solidFill>
                <a:latin typeface="+mj-lt"/>
                <a:ea typeface="+mj-ea"/>
                <a:cs typeface="+mj-cs"/>
              </a:rPr>
              <a:t>PROCESO DEL SOFTWARE</a:t>
            </a:r>
            <a:endParaRPr lang="es-ES_tradnl" sz="3600" b="1" kern="1200" dirty="0">
              <a:solidFill>
                <a:schemeClr val="bg1"/>
              </a:solidFill>
              <a:latin typeface="+mj-lt"/>
              <a:ea typeface="+mj-ea"/>
              <a:cs typeface="+mj-cs"/>
            </a:endParaRPr>
          </a:p>
        </p:txBody>
      </p:sp>
      <p:grpSp>
        <p:nvGrpSpPr>
          <p:cNvPr id="7" name="Group 16"/>
          <p:cNvGrpSpPr/>
          <p:nvPr/>
        </p:nvGrpSpPr>
        <p:grpSpPr>
          <a:xfrm>
            <a:off x="277792" y="4158980"/>
            <a:ext cx="8576373" cy="137411"/>
            <a:chOff x="284163" y="1759424"/>
            <a:chExt cx="8576373" cy="137411"/>
          </a:xfrm>
        </p:grpSpPr>
        <p:sp>
          <p:nvSpPr>
            <p:cNvPr id="8"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Arial Narrow" panose="020B0606020202030204" pitchFamily="34" charset="0"/>
              </a:endParaRPr>
            </a:p>
          </p:txBody>
        </p:sp>
        <p:sp>
          <p:nvSpPr>
            <p:cNvPr id="9"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Arial Narrow" panose="020B0606020202030204" pitchFamily="34" charset="0"/>
              </a:endParaRPr>
            </a:p>
          </p:txBody>
        </p:sp>
        <p:sp>
          <p:nvSpPr>
            <p:cNvPr id="10"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Arial Narrow" panose="020B0606020202030204" pitchFamily="34" charset="0"/>
              </a:endParaRPr>
            </a:p>
          </p:txBody>
        </p:sp>
      </p:grpSp>
      <p:sp>
        <p:nvSpPr>
          <p:cNvPr id="14" name="CuadroTexto 13"/>
          <p:cNvSpPr txBox="1"/>
          <p:nvPr/>
        </p:nvSpPr>
        <p:spPr>
          <a:xfrm>
            <a:off x="236652" y="1846613"/>
            <a:ext cx="8558651" cy="646331"/>
          </a:xfrm>
          <a:prstGeom prst="rect">
            <a:avLst/>
          </a:prstGeom>
          <a:noFill/>
        </p:spPr>
        <p:txBody>
          <a:bodyPr wrap="square" rtlCol="0">
            <a:spAutoFit/>
          </a:bodyPr>
          <a:lstStyle/>
          <a:p>
            <a:pPr algn="ctr"/>
            <a:r>
              <a:rPr lang="es-ES" sz="3600" b="1" dirty="0">
                <a:latin typeface="+mj-lt"/>
              </a:rPr>
              <a:t>UNIDAD # 2</a:t>
            </a:r>
            <a:endParaRPr lang="es-ES" sz="3600" dirty="0">
              <a:latin typeface="+mj-lt"/>
            </a:endParaRPr>
          </a:p>
        </p:txBody>
      </p:sp>
    </p:spTree>
    <p:extLst>
      <p:ext uri="{BB962C8B-B14F-4D97-AF65-F5344CB8AC3E}">
        <p14:creationId xmlns:p14="http://schemas.microsoft.com/office/powerpoint/2010/main" val="681407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Estándares relacionados con el proceso de SW (ii)</a:t>
            </a:r>
          </a:p>
          <a:p>
            <a:pPr marL="0" indent="0">
              <a:spcBef>
                <a:spcPts val="0"/>
              </a:spcBef>
              <a:buNone/>
            </a:pPr>
            <a:endParaRPr lang="es-ES" b="1" dirty="0"/>
          </a:p>
          <a:p>
            <a:pPr>
              <a:spcBef>
                <a:spcPts val="0"/>
              </a:spcBef>
            </a:pPr>
            <a:r>
              <a:rPr lang="es-ES" b="1" dirty="0"/>
              <a:t>Estándar ISO/IEC/IEEE 12207:2017</a:t>
            </a:r>
          </a:p>
          <a:p>
            <a:pPr>
              <a:spcBef>
                <a:spcPts val="0"/>
              </a:spcBef>
            </a:pPr>
            <a:r>
              <a:rPr lang="es-EC" dirty="0"/>
              <a:t>Esta norma no fomenta o especifica ningún modelo concreto de ciclo de vida, gestión del software o método de ingeniería, ni prescribe cómo realizar ninguna de las actividades</a:t>
            </a:r>
          </a:p>
        </p:txBody>
      </p:sp>
    </p:spTree>
    <p:extLst>
      <p:ext uri="{BB962C8B-B14F-4D97-AF65-F5344CB8AC3E}">
        <p14:creationId xmlns:p14="http://schemas.microsoft.com/office/powerpoint/2010/main" val="3778918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Metodologías Ágiles</a:t>
            </a:r>
          </a:p>
          <a:p>
            <a:pPr>
              <a:lnSpc>
                <a:spcPct val="90000"/>
              </a:lnSpc>
              <a:buFont typeface="Arial"/>
              <a:buChar char="•"/>
            </a:pPr>
            <a:r>
              <a:rPr lang="es-ES" b="1" dirty="0">
                <a:solidFill>
                  <a:srgbClr val="000000"/>
                </a:solidFill>
              </a:rPr>
              <a:t>Definición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Cualquier proceso del software ágil se caracteriza por la forma en la que aborda cierto número de suposiciones clave [Fow02] acerca de la mayoría de proyectos de software:</a:t>
            </a:r>
          </a:p>
          <a:p>
            <a:pPr lvl="2">
              <a:lnSpc>
                <a:spcPct val="90000"/>
              </a:lnSpc>
              <a:buFont typeface="+mj-lt"/>
              <a:buAutoNum type="arabicPeriod"/>
            </a:pPr>
            <a:r>
              <a:rPr lang="es-ES" sz="2200" dirty="0">
                <a:solidFill>
                  <a:srgbClr val="000000"/>
                </a:solidFill>
              </a:rPr>
              <a:t>Es difícil predecir qué requerimientos de software persistirán y cuáles cambiarán. También </a:t>
            </a:r>
            <a:r>
              <a:rPr lang="es-ES" sz="2400" dirty="0">
                <a:solidFill>
                  <a:srgbClr val="000000"/>
                </a:solidFill>
              </a:rPr>
              <a:t>es difícil pronosticar cómo cambiarán las prioridades del cliente a medida que avanza el proyecto.</a:t>
            </a:r>
          </a:p>
          <a:p>
            <a:pPr lvl="2">
              <a:lnSpc>
                <a:spcPct val="90000"/>
              </a:lnSpc>
              <a:buFont typeface="+mj-lt"/>
              <a:buAutoNum type="arabicPeriod"/>
            </a:pPr>
            <a:r>
              <a:rPr lang="es-ES" sz="2400" dirty="0">
                <a:solidFill>
                  <a:srgbClr val="000000"/>
                </a:solidFill>
              </a:rPr>
              <a:t>Para muchos tipos de software, el diseño y la construcción están imbricados. </a:t>
            </a:r>
          </a:p>
        </p:txBody>
      </p:sp>
    </p:spTree>
    <p:extLst>
      <p:ext uri="{BB962C8B-B14F-4D97-AF65-F5344CB8AC3E}">
        <p14:creationId xmlns:p14="http://schemas.microsoft.com/office/powerpoint/2010/main" val="11461492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Definición (ii)</a:t>
            </a:r>
            <a:r>
              <a:rPr lang="es-ES" dirty="0">
                <a:solidFill>
                  <a:srgbClr val="000000"/>
                </a:solidFill>
              </a:rPr>
              <a:t>: </a:t>
            </a:r>
            <a:endParaRPr lang="es-ES" dirty="0"/>
          </a:p>
          <a:p>
            <a:pPr marL="1371600" lvl="2" indent="-457200">
              <a:lnSpc>
                <a:spcPct val="90000"/>
              </a:lnSpc>
              <a:buFont typeface="+mj-lt"/>
              <a:buAutoNum type="arabicPeriod" startAt="3"/>
            </a:pPr>
            <a:r>
              <a:rPr lang="es-ES" sz="2200" dirty="0">
                <a:solidFill>
                  <a:srgbClr val="000000"/>
                </a:solidFill>
              </a:rPr>
              <a:t>El análisis, el diseño, la construcción y las pruebas no son tan predecibles como nos gustaría (desde un punto de vista de planeación).</a:t>
            </a:r>
            <a:r>
              <a:rPr lang="es-ES" sz="2400" dirty="0">
                <a:solidFill>
                  <a:srgbClr val="000000"/>
                </a:solidFill>
              </a:rPr>
              <a:t> </a:t>
            </a:r>
          </a:p>
          <a:p>
            <a:pPr marL="1025525" lvl="1">
              <a:lnSpc>
                <a:spcPct val="90000"/>
              </a:lnSpc>
            </a:pPr>
            <a:r>
              <a:rPr lang="es-ES" sz="2400" dirty="0">
                <a:solidFill>
                  <a:srgbClr val="000000"/>
                </a:solidFill>
              </a:rPr>
              <a:t>Dadas estas tres suposiciones, surge una pregunta importante: ¿cómo crear un proceso que pueda manejar lo impredecible? La respuesta, como ya se dijo, está en la adaptabilidad del proceso (al cambio rápido del proyecto y a las condiciones técnicas). Por tanto, un proceso ágil debe ser </a:t>
            </a:r>
            <a:r>
              <a:rPr lang="es-ES" sz="2400" i="1" dirty="0">
                <a:solidFill>
                  <a:srgbClr val="000000"/>
                </a:solidFill>
              </a:rPr>
              <a:t>adaptable</a:t>
            </a:r>
            <a:r>
              <a:rPr lang="es-ES" sz="2400" dirty="0">
                <a:solidFill>
                  <a:srgbClr val="000000"/>
                </a:solidFill>
              </a:rPr>
              <a:t>.</a:t>
            </a:r>
          </a:p>
        </p:txBody>
      </p:sp>
    </p:spTree>
    <p:extLst>
      <p:ext uri="{BB962C8B-B14F-4D97-AF65-F5344CB8AC3E}">
        <p14:creationId xmlns:p14="http://schemas.microsoft.com/office/powerpoint/2010/main" val="4919271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Definición (iii)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a:solidFill>
                  <a:srgbClr val="000000"/>
                </a:solidFill>
              </a:rPr>
              <a:t>Un proceso de software ágil debe adaptarse incrementalmente. Para lograr la adaptación incremental, un equipo ágil requiere retroalimentación con el cliente (de modo que sea posible hacer las adaptaciones apropiadas).</a:t>
            </a:r>
          </a:p>
          <a:p>
            <a:pPr marL="1025525" lvl="1">
              <a:lnSpc>
                <a:spcPct val="90000"/>
              </a:lnSpc>
              <a:buFont typeface="Arial" panose="020B0604020202020204" pitchFamily="34" charset="0"/>
              <a:buChar char="•"/>
            </a:pPr>
            <a:r>
              <a:rPr lang="es-ES" sz="2400" dirty="0">
                <a:solidFill>
                  <a:srgbClr val="000000"/>
                </a:solidFill>
              </a:rPr>
              <a:t>Un catalizador eficaz para la retroalimentación con el cliente es un prototipo operativo o una porción de un sistema operativo. – Qué estrategia se debe aplicar?</a:t>
            </a:r>
          </a:p>
          <a:p>
            <a:pPr marL="1025525" lvl="1">
              <a:lnSpc>
                <a:spcPct val="90000"/>
              </a:lnSpc>
              <a:buFont typeface="Arial" panose="020B0604020202020204" pitchFamily="34" charset="0"/>
              <a:buChar char="•"/>
            </a:pPr>
            <a:r>
              <a:rPr lang="es-ES" sz="2400" dirty="0">
                <a:solidFill>
                  <a:srgbClr val="000000"/>
                </a:solidFill>
              </a:rPr>
              <a:t>Este enfoque iterativo permite que el cliente evalúe en forma regular el incremento de software, dé la retroalimentación necesaria al equipo de software e influya en las adaptaciones del proceso que se realicen para aprovechar la retroalimentación.</a:t>
            </a:r>
          </a:p>
        </p:txBody>
      </p:sp>
    </p:spTree>
    <p:extLst>
      <p:ext uri="{BB962C8B-B14F-4D97-AF65-F5344CB8AC3E}">
        <p14:creationId xmlns:p14="http://schemas.microsoft.com/office/powerpoint/2010/main" val="34808975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Principios (i)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a:solidFill>
                  <a:srgbClr val="000000"/>
                </a:solidFill>
              </a:rPr>
              <a:t>La Alianza Ágil (véase [Agi03]), [Fow01]) define 12 principios de agilidad para aquellos que la quieran alcanzar:</a:t>
            </a:r>
          </a:p>
          <a:p>
            <a:pPr marL="1371600" lvl="2">
              <a:lnSpc>
                <a:spcPct val="90000"/>
              </a:lnSpc>
              <a:buFont typeface="+mj-lt"/>
              <a:buAutoNum type="arabicPeriod"/>
            </a:pPr>
            <a:r>
              <a:rPr lang="es-ES" sz="2200" dirty="0">
                <a:solidFill>
                  <a:srgbClr val="000000"/>
                </a:solidFill>
              </a:rPr>
              <a:t>La prioridad más alta es satisfacer al cliente a través de la entrega pronta y continua de software valioso. </a:t>
            </a:r>
          </a:p>
          <a:p>
            <a:pPr marL="1371600" lvl="2">
              <a:lnSpc>
                <a:spcPct val="90000"/>
              </a:lnSpc>
              <a:buFont typeface="+mj-lt"/>
              <a:buAutoNum type="arabicPeriod"/>
            </a:pPr>
            <a:r>
              <a:rPr lang="es-ES" sz="2200" dirty="0">
                <a:solidFill>
                  <a:srgbClr val="000000"/>
                </a:solidFill>
              </a:rPr>
              <a:t>Son bienvenidos los requerimientos cambiantes, aun en una etapa avanzada del desarrollo.</a:t>
            </a:r>
          </a:p>
          <a:p>
            <a:pPr marL="1371600" lvl="2">
              <a:lnSpc>
                <a:spcPct val="90000"/>
              </a:lnSpc>
              <a:buFont typeface="+mj-lt"/>
              <a:buAutoNum type="arabicPeriod"/>
            </a:pPr>
            <a:r>
              <a:rPr lang="es-ES" sz="2200" dirty="0">
                <a:solidFill>
                  <a:srgbClr val="000000"/>
                </a:solidFill>
              </a:rPr>
              <a:t>Los procesos ágiles dominan el cambio para provecho de la ventaja competitiva </a:t>
            </a:r>
            <a:r>
              <a:rPr lang="es-ES" dirty="0">
                <a:solidFill>
                  <a:srgbClr val="000000"/>
                </a:solidFill>
              </a:rPr>
              <a:t>del cliente. </a:t>
            </a:r>
          </a:p>
          <a:p>
            <a:pPr marL="1371600" lvl="2">
              <a:lnSpc>
                <a:spcPct val="90000"/>
              </a:lnSpc>
              <a:buFont typeface="+mj-lt"/>
              <a:buAutoNum type="arabicPeriod"/>
            </a:pPr>
            <a:r>
              <a:rPr lang="es-ES" dirty="0">
                <a:solidFill>
                  <a:srgbClr val="000000"/>
                </a:solidFill>
              </a:rPr>
              <a:t>Entregar con frecuencia software que funcione, de dos semanas a un par de meses, de preferencia lo más pronto que se pueda.</a:t>
            </a:r>
          </a:p>
        </p:txBody>
      </p:sp>
    </p:spTree>
    <p:extLst>
      <p:ext uri="{BB962C8B-B14F-4D97-AF65-F5344CB8AC3E}">
        <p14:creationId xmlns:p14="http://schemas.microsoft.com/office/powerpoint/2010/main" val="10485938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Principios (ii)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a:solidFill>
                  <a:srgbClr val="000000"/>
                </a:solidFill>
              </a:rPr>
              <a:t>La Alianza Ágil (véase [Agi03]), [Fow01]) define 12 principios de agilidad para aquellos que la quieran alcanzar (ii):</a:t>
            </a:r>
          </a:p>
          <a:p>
            <a:pPr marL="1482725" lvl="2" indent="-457200">
              <a:lnSpc>
                <a:spcPct val="90000"/>
              </a:lnSpc>
              <a:buFont typeface="+mj-lt"/>
              <a:buAutoNum type="arabicPeriod" startAt="5"/>
            </a:pPr>
            <a:r>
              <a:rPr lang="es-ES" sz="2200" dirty="0">
                <a:solidFill>
                  <a:srgbClr val="000000"/>
                </a:solidFill>
              </a:rPr>
              <a:t>Las personas de negocios y los desarrolladores deben trabajar juntos, a diario y durante todo el proyecto.</a:t>
            </a:r>
          </a:p>
          <a:p>
            <a:pPr marL="1371600" lvl="2">
              <a:lnSpc>
                <a:spcPct val="90000"/>
              </a:lnSpc>
              <a:buFont typeface="+mj-lt"/>
              <a:buAutoNum type="arabicPeriod" startAt="5"/>
            </a:pPr>
            <a:r>
              <a:rPr lang="es-ES" sz="2200" dirty="0">
                <a:solidFill>
                  <a:srgbClr val="000000"/>
                </a:solidFill>
              </a:rPr>
              <a:t>Hay que desarrollar los proyectos con individuos motivados. Debe darse a éstos el ambiente y el apoyo que necesiten, y confiar en que harán el trabajo.</a:t>
            </a:r>
          </a:p>
          <a:p>
            <a:pPr marL="1371600" lvl="2">
              <a:lnSpc>
                <a:spcPct val="90000"/>
              </a:lnSpc>
              <a:buFont typeface="+mj-lt"/>
              <a:buAutoNum type="arabicPeriod" startAt="5"/>
            </a:pPr>
            <a:r>
              <a:rPr lang="es-ES" sz="2200" dirty="0">
                <a:solidFill>
                  <a:srgbClr val="000000"/>
                </a:solidFill>
              </a:rPr>
              <a:t>El método más eficiente y eficaz para transmitir información a los integrantes de un equipo de desarrollo, y entre éstos, es la conversación cara a cara.</a:t>
            </a:r>
            <a:endParaRPr lang="es-ES" dirty="0">
              <a:solidFill>
                <a:srgbClr val="000000"/>
              </a:solidFill>
            </a:endParaRPr>
          </a:p>
        </p:txBody>
      </p:sp>
    </p:spTree>
    <p:extLst>
      <p:ext uri="{BB962C8B-B14F-4D97-AF65-F5344CB8AC3E}">
        <p14:creationId xmlns:p14="http://schemas.microsoft.com/office/powerpoint/2010/main" val="32114397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Principios (iii)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a:solidFill>
                  <a:srgbClr val="000000"/>
                </a:solidFill>
              </a:rPr>
              <a:t>La Alianza Ágil (véase [Agi03]), [Fow01]) define 12 principios de agilidad para aquellos que la quieran alcanzar (iii):</a:t>
            </a:r>
          </a:p>
          <a:p>
            <a:pPr marL="1482725" lvl="2" indent="-457200">
              <a:lnSpc>
                <a:spcPct val="90000"/>
              </a:lnSpc>
              <a:buFont typeface="+mj-lt"/>
              <a:buAutoNum type="arabicPeriod" startAt="8"/>
            </a:pPr>
            <a:r>
              <a:rPr lang="es-ES" sz="2200" dirty="0">
                <a:solidFill>
                  <a:srgbClr val="000000"/>
                </a:solidFill>
              </a:rPr>
              <a:t>La medida principal de avance es el software que funciona.</a:t>
            </a:r>
          </a:p>
          <a:p>
            <a:pPr marL="1371600" lvl="2">
              <a:lnSpc>
                <a:spcPct val="90000"/>
              </a:lnSpc>
              <a:buFont typeface="+mj-lt"/>
              <a:buAutoNum type="arabicPeriod" startAt="8"/>
            </a:pPr>
            <a:r>
              <a:rPr lang="es-ES" sz="2200" dirty="0">
                <a:solidFill>
                  <a:srgbClr val="000000"/>
                </a:solidFill>
              </a:rPr>
              <a:t>Los procesos ágiles promueven el desarrollo sostenible. Los patrocinadores, desarrolladores y usuarios deben poder mantener un ritmo constante en forma indefinida.</a:t>
            </a:r>
          </a:p>
          <a:p>
            <a:pPr marL="1371600" lvl="2">
              <a:lnSpc>
                <a:spcPct val="90000"/>
              </a:lnSpc>
              <a:buFont typeface="+mj-lt"/>
              <a:buAutoNum type="arabicPeriod" startAt="8"/>
            </a:pPr>
            <a:r>
              <a:rPr lang="es-ES" dirty="0">
                <a:solidFill>
                  <a:srgbClr val="000000"/>
                </a:solidFill>
              </a:rPr>
              <a:t>La atención continua a la excelencia técnica y el buen diseño mejora la agilidad.</a:t>
            </a:r>
          </a:p>
        </p:txBody>
      </p:sp>
    </p:spTree>
    <p:extLst>
      <p:ext uri="{BB962C8B-B14F-4D97-AF65-F5344CB8AC3E}">
        <p14:creationId xmlns:p14="http://schemas.microsoft.com/office/powerpoint/2010/main" val="14417489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Principios (iv)</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a:solidFill>
                  <a:srgbClr val="000000"/>
                </a:solidFill>
              </a:rPr>
              <a:t>La Alianza Ágil (véase [Agi03]), [Fow01]) define 12 principios de agilidad para aquellos que la quieran alcanzar (iv):</a:t>
            </a:r>
          </a:p>
          <a:p>
            <a:pPr marL="1482725" lvl="2" indent="-457200">
              <a:lnSpc>
                <a:spcPct val="90000"/>
              </a:lnSpc>
              <a:buFont typeface="+mj-lt"/>
              <a:buAutoNum type="arabicPeriod" startAt="11"/>
            </a:pPr>
            <a:r>
              <a:rPr lang="es-ES" dirty="0">
                <a:solidFill>
                  <a:srgbClr val="000000"/>
                </a:solidFill>
              </a:rPr>
              <a:t>Las mejores arquitecturas, requerimientos y diseños surgen de los equipos con organización propia.</a:t>
            </a:r>
          </a:p>
          <a:p>
            <a:pPr marL="1371600" lvl="2">
              <a:lnSpc>
                <a:spcPct val="90000"/>
              </a:lnSpc>
              <a:buFont typeface="+mj-lt"/>
              <a:buAutoNum type="arabicPeriod" startAt="11"/>
            </a:pPr>
            <a:r>
              <a:rPr lang="es-ES" dirty="0">
                <a:solidFill>
                  <a:srgbClr val="000000"/>
                </a:solidFill>
              </a:rPr>
              <a:t>El equipo reflexiona a intervalos regulares sobre cómo ser más eficaz, para después afinar y ajustar su comportamiento en consecuencia.</a:t>
            </a:r>
          </a:p>
        </p:txBody>
      </p:sp>
    </p:spTree>
    <p:extLst>
      <p:ext uri="{BB962C8B-B14F-4D97-AF65-F5344CB8AC3E}">
        <p14:creationId xmlns:p14="http://schemas.microsoft.com/office/powerpoint/2010/main" val="40826388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Factores Humanos (i)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a:solidFill>
                  <a:srgbClr val="000000"/>
                </a:solidFill>
              </a:rPr>
              <a:t>“El desarrollo ágil se centra en los talentos y habilidades de los individuos, y adapta el proceso a personas y equipos específicos.”</a:t>
            </a:r>
          </a:p>
          <a:p>
            <a:pPr marL="1025525" lvl="1">
              <a:lnSpc>
                <a:spcPct val="90000"/>
              </a:lnSpc>
              <a:buFont typeface="Arial" panose="020B0604020202020204" pitchFamily="34" charset="0"/>
              <a:buChar char="•"/>
            </a:pPr>
            <a:r>
              <a:rPr lang="es-ES" b="1" dirty="0">
                <a:solidFill>
                  <a:srgbClr val="000000"/>
                </a:solidFill>
              </a:rPr>
              <a:t>Competencia</a:t>
            </a:r>
            <a:r>
              <a:rPr lang="es-ES" dirty="0">
                <a:solidFill>
                  <a:srgbClr val="000000"/>
                </a:solidFill>
              </a:rPr>
              <a:t>. En un contexto de desarrollo ágil (así como en la ingeniería de software), la “competencia” incluye el talento innato, las habilidades específicas relacionadas con el software y el conocimiento general del proceso que el equipo haya elegido aplicar.</a:t>
            </a:r>
          </a:p>
          <a:p>
            <a:pPr marL="1025525" lvl="1">
              <a:lnSpc>
                <a:spcPct val="90000"/>
              </a:lnSpc>
              <a:buFont typeface="Arial" panose="020B0604020202020204" pitchFamily="34" charset="0"/>
              <a:buChar char="•"/>
            </a:pPr>
            <a:r>
              <a:rPr lang="es-ES" b="1" dirty="0">
                <a:solidFill>
                  <a:srgbClr val="000000"/>
                </a:solidFill>
              </a:rPr>
              <a:t>Enfoque común.</a:t>
            </a:r>
            <a:r>
              <a:rPr lang="es-ES" dirty="0">
                <a:solidFill>
                  <a:srgbClr val="000000"/>
                </a:solidFill>
              </a:rPr>
              <a:t> Aunque los miembros del equipo ágil realicen diferentes tareas y aporten habilidades distintas al proyecto, todos deben centrarse en una meta: entregar al cliente en la fecha prometida un incremento de software que funcione.</a:t>
            </a:r>
          </a:p>
        </p:txBody>
      </p:sp>
    </p:spTree>
    <p:extLst>
      <p:ext uri="{BB962C8B-B14F-4D97-AF65-F5344CB8AC3E}">
        <p14:creationId xmlns:p14="http://schemas.microsoft.com/office/powerpoint/2010/main" val="22816721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Factores Humanos (ii)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b="1" dirty="0">
                <a:solidFill>
                  <a:srgbClr val="000000"/>
                </a:solidFill>
              </a:rPr>
              <a:t>Colaboración</a:t>
            </a:r>
            <a:r>
              <a:rPr lang="es-ES" sz="2400" dirty="0">
                <a:solidFill>
                  <a:srgbClr val="000000"/>
                </a:solidFill>
              </a:rPr>
              <a:t>. La ingeniería de software (sin importar el proceso) trata de evaluar, analizar y usar la información que se comunica al equipo de software; crear información que ayudará a todos los participantes a entender el trabajo del equipo; y generar información (software de cómputo y bases de datos relevantes) que aporten al cliente valor del negocio. Para efectuar estas tareas, los miembros del equipo deben colaborar, entre sí y con todos los participantes.</a:t>
            </a:r>
            <a:endParaRPr lang="es-ES" dirty="0">
              <a:solidFill>
                <a:srgbClr val="000000"/>
              </a:solidFill>
            </a:endParaRPr>
          </a:p>
        </p:txBody>
      </p:sp>
    </p:spTree>
    <p:extLst>
      <p:ext uri="{BB962C8B-B14F-4D97-AF65-F5344CB8AC3E}">
        <p14:creationId xmlns:p14="http://schemas.microsoft.com/office/powerpoint/2010/main" val="26248048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Factores Humanos (iii)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b="1" dirty="0">
                <a:solidFill>
                  <a:srgbClr val="000000"/>
                </a:solidFill>
              </a:rPr>
              <a:t>Habilidad para tomar decisiones. </a:t>
            </a:r>
            <a:r>
              <a:rPr lang="es-ES" sz="2400" dirty="0">
                <a:solidFill>
                  <a:srgbClr val="000000"/>
                </a:solidFill>
              </a:rPr>
              <a:t>Cualquier equipo bueno de software (incluso los equipos ágiles) debe tener libertad para controlar su destino.</a:t>
            </a:r>
          </a:p>
          <a:p>
            <a:pPr marL="1025525" lvl="1">
              <a:lnSpc>
                <a:spcPct val="90000"/>
              </a:lnSpc>
              <a:buFont typeface="Arial" panose="020B0604020202020204" pitchFamily="34" charset="0"/>
              <a:buChar char="•"/>
            </a:pPr>
            <a:r>
              <a:rPr lang="es-ES" b="1" dirty="0">
                <a:solidFill>
                  <a:srgbClr val="000000"/>
                </a:solidFill>
              </a:rPr>
              <a:t>Capacidad para resolver problemas difusos.</a:t>
            </a:r>
            <a:r>
              <a:rPr lang="es-ES" dirty="0">
                <a:solidFill>
                  <a:srgbClr val="000000"/>
                </a:solidFill>
              </a:rPr>
              <a:t> Los gerentes de software deben reconocer que el equipo ágil tendrá que tratar en forma continua con la </a:t>
            </a:r>
            <a:r>
              <a:rPr lang="es-ES" dirty="0" err="1">
                <a:solidFill>
                  <a:srgbClr val="000000"/>
                </a:solidFill>
              </a:rPr>
              <a:t>ambigüedad</a:t>
            </a:r>
            <a:r>
              <a:rPr lang="es-ES" dirty="0">
                <a:solidFill>
                  <a:srgbClr val="000000"/>
                </a:solidFill>
              </a:rPr>
              <a:t> y que será sacudido de manera permanente por el cambio.</a:t>
            </a:r>
          </a:p>
          <a:p>
            <a:pPr marL="1025525" lvl="1">
              <a:lnSpc>
                <a:spcPct val="90000"/>
              </a:lnSpc>
              <a:buFont typeface="Arial" panose="020B0604020202020204" pitchFamily="34" charset="0"/>
              <a:buChar char="•"/>
            </a:pPr>
            <a:r>
              <a:rPr lang="es-ES" dirty="0">
                <a:solidFill>
                  <a:srgbClr val="000000"/>
                </a:solidFill>
              </a:rPr>
              <a:t>Confianza y respeto mutuos. El equipo ágil debe convertirse en un equipo “pegado”. Un equipo pegado tiene la confianza y respeto que son necesarios para hacer “su tejido tan fuerte que el todo es más que la suma de sus partes” [DeM98].</a:t>
            </a:r>
          </a:p>
        </p:txBody>
      </p:sp>
    </p:spTree>
    <p:extLst>
      <p:ext uri="{BB962C8B-B14F-4D97-AF65-F5344CB8AC3E}">
        <p14:creationId xmlns:p14="http://schemas.microsoft.com/office/powerpoint/2010/main" val="4291244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524E83-DFF8-814E-A535-8DC0E40DE9FF}"/>
              </a:ext>
            </a:extLst>
          </p:cNvPr>
          <p:cNvPicPr>
            <a:picLocks noChangeAspect="1"/>
          </p:cNvPicPr>
          <p:nvPr/>
        </p:nvPicPr>
        <p:blipFill>
          <a:blip r:embed="rId2"/>
          <a:stretch>
            <a:fillRect/>
          </a:stretch>
        </p:blipFill>
        <p:spPr>
          <a:xfrm>
            <a:off x="1859464" y="146304"/>
            <a:ext cx="5423483" cy="6858000"/>
          </a:xfrm>
          <a:prstGeom prst="rect">
            <a:avLst/>
          </a:prstGeom>
        </p:spPr>
      </p:pic>
    </p:spTree>
    <p:extLst>
      <p:ext uri="{BB962C8B-B14F-4D97-AF65-F5344CB8AC3E}">
        <p14:creationId xmlns:p14="http://schemas.microsoft.com/office/powerpoint/2010/main" val="13122347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Factores Humanos (iv)</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b="1" dirty="0">
                <a:solidFill>
                  <a:srgbClr val="000000"/>
                </a:solidFill>
              </a:rPr>
              <a:t>Organización propia. </a:t>
            </a:r>
            <a:r>
              <a:rPr lang="es-ES" sz="2400" dirty="0">
                <a:solidFill>
                  <a:srgbClr val="000000"/>
                </a:solidFill>
              </a:rPr>
              <a:t>En el contexto del desarrollo ágil, la organización propia implica tres cosas: </a:t>
            </a:r>
          </a:p>
          <a:p>
            <a:pPr marL="1371600" lvl="2">
              <a:lnSpc>
                <a:spcPct val="90000"/>
              </a:lnSpc>
              <a:buFont typeface="Arial" panose="020B0604020202020204" pitchFamily="34" charset="0"/>
              <a:buChar char="•"/>
            </a:pPr>
            <a:r>
              <a:rPr lang="es-ES" sz="2200" dirty="0">
                <a:solidFill>
                  <a:srgbClr val="000000"/>
                </a:solidFill>
              </a:rPr>
              <a:t>1) el equipo ágil se organiza a sí mismo para hacer el trabajo, </a:t>
            </a:r>
          </a:p>
          <a:p>
            <a:pPr marL="1371600" lvl="2">
              <a:lnSpc>
                <a:spcPct val="90000"/>
              </a:lnSpc>
              <a:buFont typeface="Arial" panose="020B0604020202020204" pitchFamily="34" charset="0"/>
              <a:buChar char="•"/>
            </a:pPr>
            <a:r>
              <a:rPr lang="es-ES" sz="2200" dirty="0">
                <a:solidFill>
                  <a:srgbClr val="000000"/>
                </a:solidFill>
              </a:rPr>
              <a:t>2) el equipo organiza el proceso que se adapte mejor a su ambiente local, </a:t>
            </a:r>
          </a:p>
          <a:p>
            <a:pPr marL="1371600" lvl="2">
              <a:lnSpc>
                <a:spcPct val="90000"/>
              </a:lnSpc>
              <a:buFont typeface="Arial" panose="020B0604020202020204" pitchFamily="34" charset="0"/>
              <a:buChar char="•"/>
            </a:pPr>
            <a:r>
              <a:rPr lang="es-ES" sz="2200" dirty="0">
                <a:solidFill>
                  <a:srgbClr val="000000"/>
                </a:solidFill>
              </a:rPr>
              <a:t>3) el equipo organiza la programación del trabajo a fin de que se logre del mejor modo posible la entrega del incremento de software.</a:t>
            </a:r>
            <a:endParaRPr lang="es-ES" dirty="0">
              <a:solidFill>
                <a:srgbClr val="000000"/>
              </a:solidFill>
            </a:endParaRPr>
          </a:p>
        </p:txBody>
      </p:sp>
    </p:spTree>
    <p:extLst>
      <p:ext uri="{BB962C8B-B14F-4D97-AF65-F5344CB8AC3E}">
        <p14:creationId xmlns:p14="http://schemas.microsoft.com/office/powerpoint/2010/main" val="15677090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Ejemplos (i)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err="1">
                <a:solidFill>
                  <a:srgbClr val="000000"/>
                </a:solidFill>
              </a:rPr>
              <a:t>Crystal</a:t>
            </a:r>
            <a:r>
              <a:rPr lang="es-ES" sz="2400" dirty="0">
                <a:solidFill>
                  <a:srgbClr val="000000"/>
                </a:solidFill>
              </a:rPr>
              <a:t> </a:t>
            </a:r>
            <a:r>
              <a:rPr lang="es-ES" sz="2400" dirty="0" err="1">
                <a:solidFill>
                  <a:srgbClr val="000000"/>
                </a:solidFill>
              </a:rPr>
              <a:t>Methodologies</a:t>
            </a:r>
            <a:r>
              <a:rPr lang="es-ES" sz="2400" dirty="0">
                <a:solidFill>
                  <a:srgbClr val="000000"/>
                </a:solidFill>
              </a:rPr>
              <a:t>, </a:t>
            </a:r>
            <a:r>
              <a:rPr lang="es-ES" sz="2400" dirty="0" err="1">
                <a:solidFill>
                  <a:srgbClr val="000000"/>
                </a:solidFill>
              </a:rPr>
              <a:t>Alistarir</a:t>
            </a:r>
            <a:r>
              <a:rPr lang="es-ES" sz="2400" dirty="0">
                <a:solidFill>
                  <a:srgbClr val="000000"/>
                </a:solidFill>
              </a:rPr>
              <a:t> </a:t>
            </a:r>
            <a:r>
              <a:rPr lang="es-ES" sz="2400" dirty="0" err="1">
                <a:solidFill>
                  <a:srgbClr val="000000"/>
                </a:solidFill>
              </a:rPr>
              <a:t>Cockburn</a:t>
            </a:r>
            <a:r>
              <a:rPr lang="es-ES" sz="2400" dirty="0">
                <a:solidFill>
                  <a:srgbClr val="000000"/>
                </a:solidFill>
              </a:rPr>
              <a:t>, </a:t>
            </a:r>
          </a:p>
          <a:p>
            <a:pPr marL="1025525" lvl="2" indent="0">
              <a:lnSpc>
                <a:spcPct val="90000"/>
              </a:lnSpc>
              <a:buNone/>
            </a:pPr>
            <a:r>
              <a:rPr lang="es-ES" sz="2200" dirty="0" err="1">
                <a:solidFill>
                  <a:srgbClr val="000000"/>
                </a:solidFill>
              </a:rPr>
              <a:t>www.crystalmethodologies.org</a:t>
            </a:r>
            <a:endParaRPr lang="es-ES" sz="2200" dirty="0">
              <a:solidFill>
                <a:srgbClr val="000000"/>
              </a:solidFill>
            </a:endParaRPr>
          </a:p>
          <a:p>
            <a:pPr marL="1025525" lvl="1">
              <a:lnSpc>
                <a:spcPct val="90000"/>
              </a:lnSpc>
              <a:buFont typeface="Arial" panose="020B0604020202020204" pitchFamily="34" charset="0"/>
              <a:buChar char="•"/>
            </a:pPr>
            <a:r>
              <a:rPr lang="es-ES" sz="2400" dirty="0">
                <a:solidFill>
                  <a:srgbClr val="000000"/>
                </a:solidFill>
              </a:rPr>
              <a:t>SCRUM, Ken </a:t>
            </a:r>
            <a:r>
              <a:rPr lang="es-ES" sz="2400" dirty="0" err="1">
                <a:solidFill>
                  <a:srgbClr val="000000"/>
                </a:solidFill>
              </a:rPr>
              <a:t>Schwaber</a:t>
            </a:r>
            <a:r>
              <a:rPr lang="es-ES" sz="2400" dirty="0">
                <a:solidFill>
                  <a:srgbClr val="000000"/>
                </a:solidFill>
              </a:rPr>
              <a:t> &amp; Jeff Sutherland, </a:t>
            </a:r>
          </a:p>
          <a:p>
            <a:pPr marL="1025525" lvl="2" indent="0">
              <a:lnSpc>
                <a:spcPct val="90000"/>
              </a:lnSpc>
              <a:buNone/>
            </a:pPr>
            <a:r>
              <a:rPr lang="es-ES" sz="2200" dirty="0" err="1">
                <a:solidFill>
                  <a:srgbClr val="000000"/>
                </a:solidFill>
              </a:rPr>
              <a:t>www.controlchaos.com</a:t>
            </a:r>
            <a:endParaRPr lang="es-ES" sz="2200" dirty="0">
              <a:solidFill>
                <a:srgbClr val="000000"/>
              </a:solidFill>
            </a:endParaRPr>
          </a:p>
          <a:p>
            <a:pPr marL="1025525" lvl="1">
              <a:lnSpc>
                <a:spcPct val="90000"/>
              </a:lnSpc>
              <a:buFont typeface="Arial" panose="020B0604020202020204" pitchFamily="34" charset="0"/>
              <a:buChar char="•"/>
            </a:pPr>
            <a:r>
              <a:rPr lang="es-ES" sz="2400" dirty="0">
                <a:solidFill>
                  <a:srgbClr val="000000"/>
                </a:solidFill>
              </a:rPr>
              <a:t>DSDM (</a:t>
            </a:r>
            <a:r>
              <a:rPr lang="es-ES" sz="2400" dirty="0" err="1">
                <a:solidFill>
                  <a:srgbClr val="000000"/>
                </a:solidFill>
              </a:rPr>
              <a:t>Dynamic</a:t>
            </a:r>
            <a:r>
              <a:rPr lang="es-ES" sz="2400" dirty="0">
                <a:solidFill>
                  <a:srgbClr val="000000"/>
                </a:solidFill>
              </a:rPr>
              <a:t> </a:t>
            </a:r>
            <a:r>
              <a:rPr lang="es-ES" sz="2400" dirty="0" err="1">
                <a:solidFill>
                  <a:srgbClr val="000000"/>
                </a:solidFill>
              </a:rPr>
              <a:t>Systems</a:t>
            </a:r>
            <a:r>
              <a:rPr lang="es-ES" sz="2400" dirty="0">
                <a:solidFill>
                  <a:srgbClr val="000000"/>
                </a:solidFill>
              </a:rPr>
              <a:t> </a:t>
            </a:r>
            <a:r>
              <a:rPr lang="es-ES" sz="2400" dirty="0" err="1">
                <a:solidFill>
                  <a:srgbClr val="000000"/>
                </a:solidFill>
              </a:rPr>
              <a:t>Development</a:t>
            </a:r>
            <a:r>
              <a:rPr lang="es-ES" sz="2400" dirty="0">
                <a:solidFill>
                  <a:srgbClr val="000000"/>
                </a:solidFill>
              </a:rPr>
              <a:t> </a:t>
            </a:r>
            <a:r>
              <a:rPr lang="es-ES" sz="2400" dirty="0" err="1">
                <a:solidFill>
                  <a:srgbClr val="000000"/>
                </a:solidFill>
              </a:rPr>
              <a:t>Method</a:t>
            </a:r>
            <a:r>
              <a:rPr lang="es-ES" sz="2400" dirty="0">
                <a:solidFill>
                  <a:srgbClr val="000000"/>
                </a:solidFill>
              </a:rPr>
              <a:t>), </a:t>
            </a:r>
          </a:p>
          <a:p>
            <a:pPr marL="1025525" lvl="2" indent="0">
              <a:lnSpc>
                <a:spcPct val="90000"/>
              </a:lnSpc>
              <a:buNone/>
            </a:pPr>
            <a:r>
              <a:rPr lang="es-ES" sz="2200" dirty="0" err="1">
                <a:solidFill>
                  <a:srgbClr val="000000"/>
                </a:solidFill>
              </a:rPr>
              <a:t>www.dsdm.org</a:t>
            </a:r>
            <a:endParaRPr lang="es-ES" sz="2200" dirty="0">
              <a:solidFill>
                <a:srgbClr val="000000"/>
              </a:solidFill>
            </a:endParaRPr>
          </a:p>
          <a:p>
            <a:pPr marL="1025525" lvl="1">
              <a:lnSpc>
                <a:spcPct val="90000"/>
              </a:lnSpc>
              <a:buFont typeface="Arial" panose="020B0604020202020204" pitchFamily="34" charset="0"/>
              <a:buChar char="•"/>
            </a:pPr>
            <a:r>
              <a:rPr lang="es-ES" sz="2400" dirty="0">
                <a:solidFill>
                  <a:srgbClr val="000000"/>
                </a:solidFill>
              </a:rPr>
              <a:t>Lean </a:t>
            </a:r>
            <a:r>
              <a:rPr lang="es-ES" sz="2400" dirty="0" err="1">
                <a:solidFill>
                  <a:srgbClr val="000000"/>
                </a:solidFill>
              </a:rPr>
              <a:t>Programming</a:t>
            </a:r>
            <a:r>
              <a:rPr lang="es-ES" sz="2400" dirty="0">
                <a:solidFill>
                  <a:srgbClr val="000000"/>
                </a:solidFill>
              </a:rPr>
              <a:t>, Mary </a:t>
            </a:r>
            <a:r>
              <a:rPr lang="es-ES" sz="2400" dirty="0" err="1">
                <a:solidFill>
                  <a:srgbClr val="000000"/>
                </a:solidFill>
              </a:rPr>
              <a:t>Poppendieck</a:t>
            </a:r>
            <a:r>
              <a:rPr lang="es-ES" sz="2400" dirty="0">
                <a:solidFill>
                  <a:srgbClr val="000000"/>
                </a:solidFill>
              </a:rPr>
              <a:t>, </a:t>
            </a:r>
          </a:p>
          <a:p>
            <a:pPr marL="1025525" lvl="2" indent="0">
              <a:lnSpc>
                <a:spcPct val="90000"/>
              </a:lnSpc>
              <a:buNone/>
            </a:pPr>
            <a:r>
              <a:rPr lang="es-ES" sz="2200" dirty="0" err="1">
                <a:solidFill>
                  <a:srgbClr val="000000"/>
                </a:solidFill>
              </a:rPr>
              <a:t>www.poppendieck.com</a:t>
            </a:r>
            <a:endParaRPr lang="es-ES" sz="2200" dirty="0">
              <a:solidFill>
                <a:srgbClr val="000000"/>
              </a:solidFill>
            </a:endParaRPr>
          </a:p>
          <a:p>
            <a:pPr marL="1025525" lvl="1">
              <a:lnSpc>
                <a:spcPct val="90000"/>
              </a:lnSpc>
              <a:buFont typeface="Arial" panose="020B0604020202020204" pitchFamily="34" charset="0"/>
              <a:buChar char="•"/>
            </a:pPr>
            <a:endParaRPr lang="es-ES" sz="2400" dirty="0">
              <a:solidFill>
                <a:srgbClr val="000000"/>
              </a:solidFill>
            </a:endParaRPr>
          </a:p>
        </p:txBody>
      </p:sp>
    </p:spTree>
    <p:extLst>
      <p:ext uri="{BB962C8B-B14F-4D97-AF65-F5344CB8AC3E}">
        <p14:creationId xmlns:p14="http://schemas.microsoft.com/office/powerpoint/2010/main" val="32225993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Ejemplos (ii)</a:t>
            </a:r>
            <a:r>
              <a:rPr lang="es-ES" dirty="0">
                <a:solidFill>
                  <a:srgbClr val="000000"/>
                </a:solidFill>
              </a:rPr>
              <a:t>: </a:t>
            </a:r>
            <a:endParaRPr lang="es-ES" dirty="0"/>
          </a:p>
          <a:p>
            <a:pPr marL="1025525" lvl="1">
              <a:lnSpc>
                <a:spcPct val="90000"/>
              </a:lnSpc>
              <a:buFont typeface="Arial" panose="020B0604020202020204" pitchFamily="34" charset="0"/>
              <a:buChar char="•"/>
            </a:pPr>
            <a:r>
              <a:rPr lang="es-ES" sz="2400" dirty="0">
                <a:solidFill>
                  <a:srgbClr val="000000"/>
                </a:solidFill>
              </a:rPr>
              <a:t>FDD (</a:t>
            </a:r>
            <a:r>
              <a:rPr lang="es-ES" sz="2400" dirty="0" err="1">
                <a:solidFill>
                  <a:srgbClr val="000000"/>
                </a:solidFill>
              </a:rPr>
              <a:t>Feature-Driven</a:t>
            </a:r>
            <a:r>
              <a:rPr lang="es-ES" sz="2400" dirty="0">
                <a:solidFill>
                  <a:srgbClr val="000000"/>
                </a:solidFill>
              </a:rPr>
              <a:t> </a:t>
            </a:r>
            <a:r>
              <a:rPr lang="es-ES" sz="2400" dirty="0" err="1">
                <a:solidFill>
                  <a:srgbClr val="000000"/>
                </a:solidFill>
              </a:rPr>
              <a:t>Development</a:t>
            </a:r>
            <a:r>
              <a:rPr lang="es-ES" sz="2400" dirty="0">
                <a:solidFill>
                  <a:srgbClr val="000000"/>
                </a:solidFill>
              </a:rPr>
              <a:t>), Peter </a:t>
            </a:r>
            <a:r>
              <a:rPr lang="es-ES" sz="2400" dirty="0" err="1">
                <a:solidFill>
                  <a:srgbClr val="000000"/>
                </a:solidFill>
              </a:rPr>
              <a:t>Coad</a:t>
            </a:r>
            <a:r>
              <a:rPr lang="es-ES" sz="2400" dirty="0">
                <a:solidFill>
                  <a:srgbClr val="000000"/>
                </a:solidFill>
              </a:rPr>
              <a:t> &amp; Jeff De Luca, </a:t>
            </a:r>
          </a:p>
          <a:p>
            <a:pPr marL="1025525" lvl="2" indent="0">
              <a:lnSpc>
                <a:spcPct val="90000"/>
              </a:lnSpc>
              <a:buNone/>
            </a:pPr>
            <a:r>
              <a:rPr lang="es-ES" sz="2200" dirty="0" err="1">
                <a:solidFill>
                  <a:srgbClr val="000000"/>
                </a:solidFill>
              </a:rPr>
              <a:t>www.nebulon.com</a:t>
            </a:r>
            <a:r>
              <a:rPr lang="es-ES" sz="2200" dirty="0">
                <a:solidFill>
                  <a:srgbClr val="000000"/>
                </a:solidFill>
              </a:rPr>
              <a:t>/</a:t>
            </a:r>
            <a:r>
              <a:rPr lang="es-ES" sz="2200" dirty="0" err="1">
                <a:solidFill>
                  <a:srgbClr val="000000"/>
                </a:solidFill>
              </a:rPr>
              <a:t>fdd</a:t>
            </a:r>
            <a:r>
              <a:rPr lang="es-ES" sz="2200" dirty="0">
                <a:solidFill>
                  <a:srgbClr val="000000"/>
                </a:solidFill>
              </a:rPr>
              <a:t>, </a:t>
            </a:r>
            <a:r>
              <a:rPr lang="es-ES" sz="2200" dirty="0" err="1">
                <a:solidFill>
                  <a:srgbClr val="000000"/>
                </a:solidFill>
              </a:rPr>
              <a:t>www.coad.com</a:t>
            </a:r>
            <a:r>
              <a:rPr lang="es-ES" sz="2200" dirty="0">
                <a:solidFill>
                  <a:srgbClr val="000000"/>
                </a:solidFill>
              </a:rPr>
              <a:t>/</a:t>
            </a:r>
            <a:r>
              <a:rPr lang="es-ES" sz="2200" dirty="0" err="1">
                <a:solidFill>
                  <a:srgbClr val="000000"/>
                </a:solidFill>
              </a:rPr>
              <a:t>peter</a:t>
            </a:r>
            <a:r>
              <a:rPr lang="es-ES" sz="2200" dirty="0">
                <a:solidFill>
                  <a:srgbClr val="000000"/>
                </a:solidFill>
              </a:rPr>
              <a:t>/#</a:t>
            </a:r>
            <a:r>
              <a:rPr lang="es-ES" sz="2200" dirty="0" err="1">
                <a:solidFill>
                  <a:srgbClr val="000000"/>
                </a:solidFill>
              </a:rPr>
              <a:t>fdd</a:t>
            </a:r>
            <a:endParaRPr lang="es-ES" sz="2200" dirty="0">
              <a:solidFill>
                <a:srgbClr val="000000"/>
              </a:solidFill>
            </a:endParaRPr>
          </a:p>
          <a:p>
            <a:pPr marL="1025525" lvl="1">
              <a:lnSpc>
                <a:spcPct val="90000"/>
              </a:lnSpc>
              <a:buFont typeface="Arial" panose="020B0604020202020204" pitchFamily="34" charset="0"/>
              <a:buChar char="•"/>
            </a:pPr>
            <a:r>
              <a:rPr lang="es-ES" sz="2400" dirty="0">
                <a:solidFill>
                  <a:srgbClr val="000000"/>
                </a:solidFill>
              </a:rPr>
              <a:t>Extreme </a:t>
            </a:r>
            <a:r>
              <a:rPr lang="es-ES" sz="2400" dirty="0" err="1">
                <a:solidFill>
                  <a:srgbClr val="000000"/>
                </a:solidFill>
              </a:rPr>
              <a:t>Programming</a:t>
            </a:r>
            <a:r>
              <a:rPr lang="es-ES" sz="2400" dirty="0">
                <a:solidFill>
                  <a:srgbClr val="000000"/>
                </a:solidFill>
              </a:rPr>
              <a:t>, Kent Beck  </a:t>
            </a:r>
          </a:p>
          <a:p>
            <a:pPr marL="1025525" lvl="2" indent="0">
              <a:lnSpc>
                <a:spcPct val="90000"/>
              </a:lnSpc>
              <a:buNone/>
            </a:pPr>
            <a:r>
              <a:rPr lang="es-ES" sz="2200" dirty="0" err="1">
                <a:solidFill>
                  <a:srgbClr val="000000"/>
                </a:solidFill>
              </a:rPr>
              <a:t>www.extremeprogramming.org</a:t>
            </a:r>
            <a:r>
              <a:rPr lang="es-ES" sz="2200" dirty="0">
                <a:solidFill>
                  <a:srgbClr val="000000"/>
                </a:solidFill>
              </a:rPr>
              <a:t>, </a:t>
            </a:r>
            <a:r>
              <a:rPr lang="es-ES" sz="2200" dirty="0" err="1">
                <a:solidFill>
                  <a:srgbClr val="000000"/>
                </a:solidFill>
              </a:rPr>
              <a:t>www.xprogramming.com</a:t>
            </a:r>
            <a:endParaRPr lang="es-ES" sz="2200" dirty="0">
              <a:solidFill>
                <a:srgbClr val="000000"/>
              </a:solidFill>
            </a:endParaRPr>
          </a:p>
          <a:p>
            <a:pPr marL="1025525" lvl="1">
              <a:lnSpc>
                <a:spcPct val="90000"/>
              </a:lnSpc>
              <a:buFont typeface="Arial" panose="020B0604020202020204" pitchFamily="34" charset="0"/>
              <a:buChar char="•"/>
            </a:pPr>
            <a:r>
              <a:rPr lang="es-ES" sz="2400" dirty="0" err="1">
                <a:solidFill>
                  <a:srgbClr val="000000"/>
                </a:solidFill>
              </a:rPr>
              <a:t>Adaptative</a:t>
            </a:r>
            <a:r>
              <a:rPr lang="es-ES" sz="2400" dirty="0">
                <a:solidFill>
                  <a:srgbClr val="000000"/>
                </a:solidFill>
              </a:rPr>
              <a:t> Software </a:t>
            </a:r>
            <a:r>
              <a:rPr lang="es-ES" sz="2400" dirty="0" err="1">
                <a:solidFill>
                  <a:srgbClr val="000000"/>
                </a:solidFill>
              </a:rPr>
              <a:t>Development</a:t>
            </a:r>
            <a:r>
              <a:rPr lang="es-ES" sz="2400" dirty="0">
                <a:solidFill>
                  <a:srgbClr val="000000"/>
                </a:solidFill>
              </a:rPr>
              <a:t>, </a:t>
            </a:r>
            <a:r>
              <a:rPr lang="es-ES" sz="2400" dirty="0" err="1">
                <a:solidFill>
                  <a:srgbClr val="000000"/>
                </a:solidFill>
              </a:rPr>
              <a:t>Jim</a:t>
            </a:r>
            <a:r>
              <a:rPr lang="es-ES" sz="2400" dirty="0">
                <a:solidFill>
                  <a:srgbClr val="000000"/>
                </a:solidFill>
              </a:rPr>
              <a:t> </a:t>
            </a:r>
            <a:r>
              <a:rPr lang="es-ES" sz="2400" dirty="0" err="1">
                <a:solidFill>
                  <a:srgbClr val="000000"/>
                </a:solidFill>
              </a:rPr>
              <a:t>Highsmith</a:t>
            </a:r>
            <a:r>
              <a:rPr lang="es-ES" sz="2400" dirty="0">
                <a:solidFill>
                  <a:srgbClr val="000000"/>
                </a:solidFill>
              </a:rPr>
              <a:t> </a:t>
            </a:r>
          </a:p>
          <a:p>
            <a:pPr marL="1025525" lvl="2" indent="0">
              <a:lnSpc>
                <a:spcPct val="90000"/>
              </a:lnSpc>
              <a:buNone/>
            </a:pPr>
            <a:r>
              <a:rPr lang="es-ES" sz="2200" dirty="0" err="1">
                <a:solidFill>
                  <a:srgbClr val="000000"/>
                </a:solidFill>
              </a:rPr>
              <a:t>www.adaptivesd.com</a:t>
            </a:r>
            <a:endParaRPr lang="es-ES" sz="2200" dirty="0">
              <a:solidFill>
                <a:srgbClr val="000000"/>
              </a:solidFill>
            </a:endParaRPr>
          </a:p>
          <a:p>
            <a:pPr marL="1025525" lvl="1">
              <a:lnSpc>
                <a:spcPct val="90000"/>
              </a:lnSpc>
              <a:buFont typeface="Arial" panose="020B0604020202020204" pitchFamily="34" charset="0"/>
              <a:buChar char="•"/>
            </a:pPr>
            <a:r>
              <a:rPr lang="es-ES" sz="2400" dirty="0" err="1">
                <a:solidFill>
                  <a:srgbClr val="000000"/>
                </a:solidFill>
              </a:rPr>
              <a:t>Kanban</a:t>
            </a:r>
            <a:endParaRPr lang="es-ES" sz="2400" dirty="0">
              <a:solidFill>
                <a:srgbClr val="000000"/>
              </a:solidFill>
            </a:endParaRPr>
          </a:p>
          <a:p>
            <a:pPr marL="568325" lvl="1" indent="0">
              <a:lnSpc>
                <a:spcPct val="90000"/>
              </a:lnSpc>
              <a:buNone/>
            </a:pPr>
            <a:r>
              <a:rPr lang="es-ES" sz="2400" dirty="0">
                <a:solidFill>
                  <a:srgbClr val="000000"/>
                </a:solidFill>
              </a:rPr>
              <a:t>	https</a:t>
            </a:r>
            <a:r>
              <a:rPr lang="es-ES" dirty="0">
                <a:solidFill>
                  <a:srgbClr val="000000"/>
                </a:solidFill>
              </a:rPr>
              <a:t>://</a:t>
            </a:r>
            <a:r>
              <a:rPr lang="es-ES" sz="2400" dirty="0" err="1">
                <a:solidFill>
                  <a:srgbClr val="000000"/>
                </a:solidFill>
              </a:rPr>
              <a:t>www.inflectra.com</a:t>
            </a:r>
            <a:r>
              <a:rPr lang="es-ES" sz="2400" dirty="0">
                <a:solidFill>
                  <a:srgbClr val="000000"/>
                </a:solidFill>
              </a:rPr>
              <a:t>/</a:t>
            </a:r>
            <a:r>
              <a:rPr lang="es-ES" sz="2400" dirty="0" err="1">
                <a:solidFill>
                  <a:srgbClr val="000000"/>
                </a:solidFill>
              </a:rPr>
              <a:t>methodologies</a:t>
            </a:r>
            <a:r>
              <a:rPr lang="es-ES" sz="2400" dirty="0">
                <a:solidFill>
                  <a:srgbClr val="000000"/>
                </a:solidFill>
              </a:rPr>
              <a:t>/</a:t>
            </a:r>
            <a:r>
              <a:rPr lang="es-ES" sz="2400" dirty="0" err="1">
                <a:solidFill>
                  <a:srgbClr val="000000"/>
                </a:solidFill>
              </a:rPr>
              <a:t>kanban.aspx</a:t>
            </a:r>
            <a:endParaRPr lang="es-ES" sz="2400" dirty="0">
              <a:solidFill>
                <a:srgbClr val="000000"/>
              </a:solidFill>
            </a:endParaRPr>
          </a:p>
          <a:p>
            <a:pPr marL="568325" lvl="1" indent="0">
              <a:lnSpc>
                <a:spcPct val="90000"/>
              </a:lnSpc>
              <a:buNone/>
            </a:pPr>
            <a:r>
              <a:rPr lang="es-ES" sz="2400" dirty="0">
                <a:solidFill>
                  <a:srgbClr val="000000"/>
                </a:solidFill>
              </a:rPr>
              <a:t>	</a:t>
            </a:r>
            <a:endParaRPr lang="es-ES" sz="2200" dirty="0">
              <a:solidFill>
                <a:srgbClr val="000000"/>
              </a:solidFill>
            </a:endParaRPr>
          </a:p>
          <a:p>
            <a:pPr marL="1025525" lvl="2" indent="0">
              <a:lnSpc>
                <a:spcPct val="90000"/>
              </a:lnSpc>
              <a:buNone/>
            </a:pPr>
            <a:endParaRPr lang="es-ES" sz="2200" dirty="0">
              <a:solidFill>
                <a:srgbClr val="000000"/>
              </a:solidFill>
            </a:endParaRPr>
          </a:p>
          <a:p>
            <a:pPr marL="1025525" lvl="1">
              <a:lnSpc>
                <a:spcPct val="90000"/>
              </a:lnSpc>
              <a:buFont typeface="Arial" panose="020B0604020202020204" pitchFamily="34" charset="0"/>
              <a:buChar char="•"/>
            </a:pPr>
            <a:endParaRPr lang="es-ES" sz="2400" dirty="0">
              <a:solidFill>
                <a:srgbClr val="000000"/>
              </a:solidFill>
            </a:endParaRPr>
          </a:p>
          <a:p>
            <a:pPr marL="1025525" lvl="1">
              <a:lnSpc>
                <a:spcPct val="90000"/>
              </a:lnSpc>
              <a:buFont typeface="Arial" panose="020B0604020202020204" pitchFamily="34" charset="0"/>
              <a:buChar char="•"/>
            </a:pPr>
            <a:endParaRPr lang="es-ES" sz="2400" dirty="0">
              <a:solidFill>
                <a:srgbClr val="000000"/>
              </a:solidFill>
            </a:endParaRPr>
          </a:p>
        </p:txBody>
      </p:sp>
    </p:spTree>
    <p:extLst>
      <p:ext uri="{BB962C8B-B14F-4D97-AF65-F5344CB8AC3E}">
        <p14:creationId xmlns:p14="http://schemas.microsoft.com/office/powerpoint/2010/main" val="171031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Ciclo de vida del SW (i)</a:t>
            </a:r>
          </a:p>
          <a:p>
            <a:pPr marL="0" indent="0">
              <a:spcBef>
                <a:spcPts val="0"/>
              </a:spcBef>
              <a:buNone/>
            </a:pPr>
            <a:endParaRPr lang="es-ES" b="1" dirty="0"/>
          </a:p>
          <a:p>
            <a:pPr>
              <a:spcBef>
                <a:spcPts val="0"/>
              </a:spcBef>
            </a:pPr>
            <a:r>
              <a:rPr lang="es-ES" dirty="0"/>
              <a:t>Cuando un proceso implica la construcción de algún producto, suele referirse al proceso como un </a:t>
            </a:r>
            <a:r>
              <a:rPr lang="es-ES" b="1" i="1" dirty="0"/>
              <a:t>ciclo de vida</a:t>
            </a:r>
          </a:p>
          <a:p>
            <a:pPr lvl="1">
              <a:spcBef>
                <a:spcPts val="0"/>
              </a:spcBef>
            </a:pPr>
            <a:r>
              <a:rPr lang="es-ES" dirty="0"/>
              <a:t>El proceso de desarrollo de software suele denominarse ciclo de vida del software</a:t>
            </a:r>
          </a:p>
          <a:p>
            <a:pPr>
              <a:spcBef>
                <a:spcPts val="0"/>
              </a:spcBef>
            </a:pPr>
            <a:r>
              <a:rPr lang="es-EC" dirty="0"/>
              <a:t>La evolución del software representa el ciclo de actividades involucradas en el desarrollo, uso y mantenimiento de sistemas software [Scacchi, 1987].</a:t>
            </a:r>
          </a:p>
          <a:p>
            <a:pPr>
              <a:spcBef>
                <a:spcPts val="0"/>
              </a:spcBef>
            </a:pPr>
            <a:r>
              <a:rPr lang="es-EC" dirty="0"/>
              <a:t>Los proyectos software se desarrollan en una serie de </a:t>
            </a:r>
            <a:r>
              <a:rPr lang="es-EC" b="1" i="1" dirty="0"/>
              <a:t>fases</a:t>
            </a:r>
          </a:p>
          <a:p>
            <a:pPr lvl="1">
              <a:spcBef>
                <a:spcPts val="0"/>
              </a:spcBef>
            </a:pPr>
            <a:r>
              <a:rPr lang="es-EC" dirty="0"/>
              <a:t>Van desde la </a:t>
            </a:r>
            <a:r>
              <a:rPr lang="es-EC" b="1" i="1" dirty="0"/>
              <a:t>concepción del software </a:t>
            </a:r>
            <a:r>
              <a:rPr lang="es-EC" dirty="0"/>
              <a:t>y su desarrollo inicial hasta su </a:t>
            </a:r>
            <a:r>
              <a:rPr lang="es-EC" b="1" i="1" dirty="0"/>
              <a:t>puesta en funcionamiento </a:t>
            </a:r>
            <a:r>
              <a:rPr lang="es-EC" dirty="0"/>
              <a:t>y </a:t>
            </a:r>
            <a:r>
              <a:rPr lang="es-EC" b="1" i="1" dirty="0"/>
              <a:t>posterior retirada </a:t>
            </a:r>
            <a:r>
              <a:rPr lang="es-EC" dirty="0"/>
              <a:t>por otra nueva generación de software</a:t>
            </a:r>
          </a:p>
        </p:txBody>
      </p:sp>
    </p:spTree>
    <p:extLst>
      <p:ext uri="{BB962C8B-B14F-4D97-AF65-F5344CB8AC3E}">
        <p14:creationId xmlns:p14="http://schemas.microsoft.com/office/powerpoint/2010/main" val="3032639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Ciclo de vida del SW (ii)</a:t>
            </a:r>
          </a:p>
          <a:p>
            <a:pPr marL="0" indent="0">
              <a:spcBef>
                <a:spcPts val="0"/>
              </a:spcBef>
              <a:buNone/>
            </a:pPr>
            <a:endParaRPr lang="es-ES" b="1" dirty="0"/>
          </a:p>
          <a:p>
            <a:pPr>
              <a:spcBef>
                <a:spcPts val="0"/>
              </a:spcBef>
            </a:pPr>
            <a:r>
              <a:rPr lang="es-ES" dirty="0"/>
              <a:t>Estas fases pueden ser</a:t>
            </a:r>
          </a:p>
          <a:p>
            <a:pPr lvl="1">
              <a:spcBef>
                <a:spcPts val="0"/>
              </a:spcBef>
            </a:pPr>
            <a:r>
              <a:rPr lang="es-ES" sz="2400" dirty="0"/>
              <a:t>Temporales</a:t>
            </a:r>
          </a:p>
          <a:p>
            <a:pPr lvl="2">
              <a:spcBef>
                <a:spcPts val="0"/>
              </a:spcBef>
            </a:pPr>
            <a:r>
              <a:rPr lang="es-ES" sz="2400" dirty="0"/>
              <a:t>Forman una secuencia en el tiempo</a:t>
            </a:r>
          </a:p>
          <a:p>
            <a:pPr lvl="1">
              <a:spcBef>
                <a:spcPts val="0"/>
              </a:spcBef>
            </a:pPr>
            <a:r>
              <a:rPr lang="es-ES" sz="2400" dirty="0"/>
              <a:t>Lógicas</a:t>
            </a:r>
          </a:p>
          <a:p>
            <a:pPr lvl="2">
              <a:spcBef>
                <a:spcPts val="0"/>
              </a:spcBef>
            </a:pPr>
            <a:r>
              <a:rPr lang="es-ES" sz="2400" dirty="0"/>
              <a:t>Cuando representan pasos o etapas que no constituyen una secuencia temporal</a:t>
            </a:r>
            <a:endParaRPr lang="es-EC" sz="2400" dirty="0"/>
          </a:p>
        </p:txBody>
      </p:sp>
    </p:spTree>
    <p:extLst>
      <p:ext uri="{BB962C8B-B14F-4D97-AF65-F5344CB8AC3E}">
        <p14:creationId xmlns:p14="http://schemas.microsoft.com/office/powerpoint/2010/main" val="334992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Ciclo de vida del SW (iii)</a:t>
            </a:r>
          </a:p>
          <a:p>
            <a:pPr marL="0" indent="0">
              <a:spcBef>
                <a:spcPts val="0"/>
              </a:spcBef>
              <a:buNone/>
            </a:pPr>
            <a:endParaRPr lang="es-ES" b="1" dirty="0"/>
          </a:p>
          <a:p>
            <a:pPr>
              <a:spcBef>
                <a:spcPts val="0"/>
              </a:spcBef>
            </a:pPr>
            <a:r>
              <a:rPr lang="es-ES" dirty="0"/>
              <a:t>Se puede definir ciclo de vida del software como (i)</a:t>
            </a:r>
          </a:p>
          <a:p>
            <a:pPr>
              <a:spcBef>
                <a:spcPts val="0"/>
              </a:spcBef>
            </a:pPr>
            <a:r>
              <a:rPr lang="es-EC" dirty="0"/>
              <a:t>Las distintas fases por las que pasa el software desde que nace una necesidad de mecanizar un proceso hasta que deja de utilizarse el software que sirvió para ese objetivo, pasando por las fases de desarrollo y explotación [Frakes et al., 1991]</a:t>
            </a:r>
          </a:p>
          <a:p>
            <a:pPr>
              <a:spcBef>
                <a:spcPts val="0"/>
              </a:spcBef>
            </a:pPr>
            <a:r>
              <a:rPr lang="es-EC" dirty="0"/>
              <a:t>El período de tiempo que comienza cuando se concibe un producto software y finaliza cuando el producto pierde su utilidad. El ciclo de vida del software incluye las siguientes fases: fase de requisitos, fase de diseño, fase de realización, fase de pruebas, fase de instalación y aceptación, fase de operación y mantenimiento y, algunas veces, fase de retirada [AECC, 1986]</a:t>
            </a:r>
            <a:endParaRPr lang="es-EC" sz="2400" dirty="0"/>
          </a:p>
        </p:txBody>
      </p:sp>
    </p:spTree>
    <p:extLst>
      <p:ext uri="{BB962C8B-B14F-4D97-AF65-F5344CB8AC3E}">
        <p14:creationId xmlns:p14="http://schemas.microsoft.com/office/powerpoint/2010/main" val="227478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Ciclo de vida del SW (iv)</a:t>
            </a:r>
          </a:p>
          <a:p>
            <a:pPr marL="0" indent="0">
              <a:spcBef>
                <a:spcPts val="0"/>
              </a:spcBef>
              <a:buNone/>
            </a:pPr>
            <a:endParaRPr lang="es-ES" b="1" dirty="0"/>
          </a:p>
          <a:p>
            <a:pPr>
              <a:spcBef>
                <a:spcPts val="0"/>
              </a:spcBef>
            </a:pPr>
            <a:r>
              <a:rPr lang="es-ES" dirty="0"/>
              <a:t>Se puede definir ciclo de vida del software como (ii)</a:t>
            </a:r>
          </a:p>
          <a:p>
            <a:pPr>
              <a:spcBef>
                <a:spcPts val="0"/>
              </a:spcBef>
            </a:pPr>
            <a:r>
              <a:rPr lang="es-EC" dirty="0"/>
              <a:t>Un marco de referencia que contiene los procesos, las actividades y las tareas involucradas en el desarrollo, la explotación y el mantenimiento de un producto de software , abarcando la vida del sistema desde la definición de requisitos hasta la finalización de su uso [ISO/IEC, 2008]</a:t>
            </a:r>
          </a:p>
          <a:p>
            <a:pPr>
              <a:spcBef>
                <a:spcPts val="0"/>
              </a:spcBef>
            </a:pPr>
            <a:r>
              <a:rPr lang="es-EC" dirty="0"/>
              <a:t>Una aproximación lógica a la adquisición, el suministro, el desarrollo, la explotación y el mantenimiento del software IEEE Std 1074-1997 Standard for Developing Software Life Cycle Processes [IEEE, 1999b]</a:t>
            </a:r>
            <a:endParaRPr lang="es-EC" sz="2400" dirty="0"/>
          </a:p>
        </p:txBody>
      </p:sp>
    </p:spTree>
    <p:extLst>
      <p:ext uri="{BB962C8B-B14F-4D97-AF65-F5344CB8AC3E}">
        <p14:creationId xmlns:p14="http://schemas.microsoft.com/office/powerpoint/2010/main" val="1182927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Ciclo de vida del SW (v)</a:t>
            </a:r>
            <a:endParaRPr lang="es-ES" b="1" dirty="0"/>
          </a:p>
          <a:p>
            <a:pPr>
              <a:spcBef>
                <a:spcPts val="0"/>
              </a:spcBef>
            </a:pPr>
            <a:r>
              <a:rPr lang="es-ES" dirty="0"/>
              <a:t>Se puede definir ciclo de vida del software como (iii)</a:t>
            </a:r>
          </a:p>
          <a:p>
            <a:pPr>
              <a:spcBef>
                <a:spcPts val="0"/>
              </a:spcBef>
            </a:pPr>
            <a:r>
              <a:rPr lang="es-EC" dirty="0"/>
              <a:t>El ciclo de vida del software consiste de las siguientes fases: análisis de requisitos, diseño, implementación, prueba y mantenimiento. El proceso dedesarrollo tiende a una iteración de estas fases más que a un proceso lineal [CERN, 1996].</a:t>
            </a:r>
          </a:p>
          <a:p>
            <a:pPr>
              <a:spcBef>
                <a:spcPts val="0"/>
              </a:spcBef>
            </a:pPr>
            <a:r>
              <a:rPr lang="es-EC" dirty="0"/>
              <a:t>El ciclo de vida del software usa el modelo de que un elemento software tiene vida. Un elemento software tiene una fase de concepción (una idea en una mente de un usuario potencial), después de una fase de gestación (la fase de desarrollo del software ) hacia una fase de madurez (la revisión y corrección de errores, o fase de mantenimiento), y finalmente la fase de retirada [Leaney, 2004]</a:t>
            </a:r>
            <a:endParaRPr lang="es-EC" sz="2400" dirty="0"/>
          </a:p>
        </p:txBody>
      </p:sp>
    </p:spTree>
    <p:extLst>
      <p:ext uri="{BB962C8B-B14F-4D97-AF65-F5344CB8AC3E}">
        <p14:creationId xmlns:p14="http://schemas.microsoft.com/office/powerpoint/2010/main" val="1918734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Ciclo de vida del SW (vi)</a:t>
            </a:r>
          </a:p>
          <a:p>
            <a:pPr marL="0" indent="0">
              <a:spcBef>
                <a:spcPts val="0"/>
              </a:spcBef>
              <a:buNone/>
            </a:pPr>
            <a:endParaRPr lang="es-ES" b="1" dirty="0"/>
          </a:p>
          <a:p>
            <a:pPr>
              <a:spcBef>
                <a:spcPts val="0"/>
              </a:spcBef>
            </a:pPr>
            <a:r>
              <a:rPr lang="es-ES" dirty="0"/>
              <a:t>Se puede definir ciclo de desarrollo del software como:</a:t>
            </a:r>
          </a:p>
          <a:p>
            <a:pPr lvl="1">
              <a:spcBef>
                <a:spcPts val="0"/>
              </a:spcBef>
            </a:pPr>
            <a:r>
              <a:rPr lang="es-ES" dirty="0"/>
              <a:t>El período de tiempo que comienza con la decisión de desarrollar un producto software y finaliza cuando se ha entregado éste. Este ciclo incluye, en general, una fase de requisitos, una fase de diseño, una fase de implantación, una fase de pruebas, y a veces, una fase de instalación y aceptación [AECC, 1986]</a:t>
            </a:r>
            <a:endParaRPr lang="es-EC" sz="2400" dirty="0"/>
          </a:p>
        </p:txBody>
      </p:sp>
    </p:spTree>
    <p:extLst>
      <p:ext uri="{BB962C8B-B14F-4D97-AF65-F5344CB8AC3E}">
        <p14:creationId xmlns:p14="http://schemas.microsoft.com/office/powerpoint/2010/main" val="1784017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(i)</a:t>
            </a:r>
          </a:p>
          <a:p>
            <a:pPr marL="0" indent="0">
              <a:spcBef>
                <a:spcPts val="0"/>
              </a:spcBef>
              <a:buNone/>
            </a:pPr>
            <a:endParaRPr lang="es-ES" b="1" dirty="0"/>
          </a:p>
          <a:p>
            <a:pPr>
              <a:spcBef>
                <a:spcPts val="0"/>
              </a:spcBef>
            </a:pPr>
            <a:r>
              <a:rPr lang="es-ES" dirty="0"/>
              <a:t>Desde un punto de vista general puede considerarse que el ciclo de vida de un software tiene tres etapas claramente diferenciadas:</a:t>
            </a:r>
          </a:p>
          <a:p>
            <a:pPr>
              <a:spcBef>
                <a:spcPts val="0"/>
              </a:spcBef>
            </a:pPr>
            <a:endParaRPr lang="es-ES" dirty="0"/>
          </a:p>
          <a:p>
            <a:pPr>
              <a:spcBef>
                <a:spcPts val="0"/>
              </a:spcBef>
            </a:pPr>
            <a:r>
              <a:rPr lang="es-EC" b="1" dirty="0"/>
              <a:t>Planificación</a:t>
            </a:r>
            <a:r>
              <a:rPr lang="es-EC" dirty="0"/>
              <a:t>: idearemos un planeamiento detallado que guíe la gestión del proyecto, temporal y económicamente.</a:t>
            </a:r>
          </a:p>
          <a:p>
            <a:pPr>
              <a:spcBef>
                <a:spcPts val="0"/>
              </a:spcBef>
            </a:pPr>
            <a:r>
              <a:rPr lang="es-EC" b="1" dirty="0"/>
              <a:t>Implementación:</a:t>
            </a:r>
            <a:r>
              <a:rPr lang="es-EC" dirty="0"/>
              <a:t> acordaremos el conjunto de actividades que componen la realización del producto.</a:t>
            </a:r>
            <a:endParaRPr lang="es-EC" sz="2400" dirty="0"/>
          </a:p>
        </p:txBody>
      </p:sp>
    </p:spTree>
    <p:extLst>
      <p:ext uri="{BB962C8B-B14F-4D97-AF65-F5344CB8AC3E}">
        <p14:creationId xmlns:p14="http://schemas.microsoft.com/office/powerpoint/2010/main" val="4234447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(ii)</a:t>
            </a:r>
          </a:p>
          <a:p>
            <a:pPr marL="0" indent="0">
              <a:spcBef>
                <a:spcPts val="0"/>
              </a:spcBef>
              <a:buNone/>
            </a:pPr>
            <a:endParaRPr lang="es-ES" b="1" dirty="0"/>
          </a:p>
          <a:p>
            <a:pPr>
              <a:spcBef>
                <a:spcPts val="0"/>
              </a:spcBef>
            </a:pPr>
            <a:r>
              <a:rPr lang="es-EC" b="1" dirty="0"/>
              <a:t>Puesta en producción:</a:t>
            </a:r>
            <a:r>
              <a:rPr lang="es-EC" dirty="0"/>
              <a:t> nuestro proyecto entra en la etapa de definición, allí donde se lo presentamos al cliente o usuario final, sabiendo que funciona correctamente y responde a los requerimientos solicitados en su momento. Esta etapa es muy importante no sólo por representar la aceptación o no del proyecto por parte del cliente o usuario final sino por las múltiples dificultades que suele presentar en la práctica, alargándose excesivamente y provocando costos no previstos.</a:t>
            </a:r>
            <a:endParaRPr lang="es-EC" sz="2400" dirty="0"/>
          </a:p>
        </p:txBody>
      </p:sp>
    </p:spTree>
    <p:extLst>
      <p:ext uri="{BB962C8B-B14F-4D97-AF65-F5344CB8AC3E}">
        <p14:creationId xmlns:p14="http://schemas.microsoft.com/office/powerpoint/2010/main" val="339636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El proceso de SW (ii)</a:t>
            </a:r>
          </a:p>
          <a:p>
            <a:pPr marL="0" indent="0">
              <a:spcBef>
                <a:spcPts val="0"/>
              </a:spcBef>
              <a:buNone/>
            </a:pPr>
            <a:endParaRPr lang="es-ES" b="1" dirty="0"/>
          </a:p>
          <a:p>
            <a:pPr lvl="0">
              <a:spcBef>
                <a:spcPts val="0"/>
              </a:spcBef>
            </a:pPr>
            <a:r>
              <a:rPr lang="es-ES" dirty="0"/>
              <a:t>Un conjunto estructurado de actividades necesarias para desarrollar un sistema de software.</a:t>
            </a:r>
          </a:p>
          <a:p>
            <a:pPr>
              <a:lnSpc>
                <a:spcPct val="90000"/>
              </a:lnSpc>
              <a:buFont typeface="Arial"/>
              <a:buChar char="•"/>
            </a:pPr>
            <a:r>
              <a:rPr lang="es-ES" dirty="0"/>
              <a:t>Muchos</a:t>
            </a:r>
            <a:r>
              <a:rPr lang="es-ES" dirty="0">
                <a:solidFill>
                  <a:srgbClr val="000000"/>
                </a:solidFill>
              </a:rPr>
              <a:t> de los procesos de software son diferentes, pero todos implican:</a:t>
            </a:r>
            <a:endParaRPr lang="es-ES" dirty="0"/>
          </a:p>
          <a:p>
            <a:pPr lvl="1">
              <a:lnSpc>
                <a:spcPct val="100000"/>
              </a:lnSpc>
              <a:buFont typeface="Arial"/>
              <a:buChar char="•"/>
            </a:pPr>
            <a:r>
              <a:rPr lang="es-ES" sz="2400" dirty="0">
                <a:solidFill>
                  <a:srgbClr val="000000"/>
                </a:solidFill>
              </a:rPr>
              <a:t>Especificación;</a:t>
            </a:r>
            <a:endParaRPr lang="es-ES" sz="2400" dirty="0"/>
          </a:p>
          <a:p>
            <a:pPr lvl="1">
              <a:lnSpc>
                <a:spcPct val="100000"/>
              </a:lnSpc>
              <a:buFont typeface="Arial"/>
              <a:buChar char="•"/>
            </a:pPr>
            <a:r>
              <a:rPr lang="es-ES" sz="2400" dirty="0">
                <a:solidFill>
                  <a:srgbClr val="000000"/>
                </a:solidFill>
              </a:rPr>
              <a:t>Diseño e implementación;</a:t>
            </a:r>
            <a:endParaRPr lang="es-ES" sz="2400" dirty="0"/>
          </a:p>
          <a:p>
            <a:pPr lvl="1">
              <a:lnSpc>
                <a:spcPct val="100000"/>
              </a:lnSpc>
              <a:buFont typeface="Arial"/>
              <a:buChar char="•"/>
            </a:pPr>
            <a:r>
              <a:rPr lang="es-ES" sz="2400" dirty="0">
                <a:solidFill>
                  <a:srgbClr val="000000"/>
                </a:solidFill>
              </a:rPr>
              <a:t>Validación;</a:t>
            </a:r>
            <a:endParaRPr lang="es-ES" sz="2400" dirty="0"/>
          </a:p>
          <a:p>
            <a:pPr lvl="1">
              <a:lnSpc>
                <a:spcPct val="100000"/>
              </a:lnSpc>
              <a:buFont typeface="Arial"/>
              <a:buChar char="•"/>
            </a:pPr>
            <a:r>
              <a:rPr lang="es-ES" sz="2400" dirty="0">
                <a:solidFill>
                  <a:srgbClr val="000000"/>
                </a:solidFill>
              </a:rPr>
              <a:t>Evolución.</a:t>
            </a:r>
            <a:endParaRPr lang="es-ES" sz="2400" dirty="0"/>
          </a:p>
          <a:p>
            <a:pPr>
              <a:spcBef>
                <a:spcPts val="0"/>
              </a:spcBef>
            </a:pPr>
            <a:endParaRPr lang="es-EC" dirty="0"/>
          </a:p>
        </p:txBody>
      </p:sp>
    </p:spTree>
    <p:extLst>
      <p:ext uri="{BB962C8B-B14F-4D97-AF65-F5344CB8AC3E}">
        <p14:creationId xmlns:p14="http://schemas.microsoft.com/office/powerpoint/2010/main" val="194846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(iii)</a:t>
            </a:r>
          </a:p>
          <a:p>
            <a:pPr marL="0" indent="0">
              <a:spcBef>
                <a:spcPts val="0"/>
              </a:spcBef>
              <a:buNone/>
            </a:pPr>
            <a:endParaRPr lang="es-ES" b="1" dirty="0"/>
          </a:p>
          <a:p>
            <a:pPr>
              <a:spcBef>
                <a:spcPts val="0"/>
              </a:spcBef>
            </a:pPr>
            <a:r>
              <a:rPr lang="es-EC" b="1" dirty="0"/>
              <a:t>Objetivos de cada etapa (i).</a:t>
            </a:r>
          </a:p>
          <a:p>
            <a:pPr>
              <a:spcBef>
                <a:spcPts val="0"/>
              </a:spcBef>
            </a:pPr>
            <a:r>
              <a:rPr lang="es-EC" dirty="0"/>
              <a:t>En cada una de las etapas de un modelo de ciclo de vida, se pueden establecer una serie de objetivos, tareas y actividades que lo caracterizan.</a:t>
            </a:r>
          </a:p>
          <a:p>
            <a:pPr>
              <a:spcBef>
                <a:spcPts val="0"/>
              </a:spcBef>
            </a:pPr>
            <a:r>
              <a:rPr lang="es-EC" b="1" dirty="0"/>
              <a:t>Expresión de necesidades: </a:t>
            </a:r>
            <a:r>
              <a:rPr lang="es-EC" dirty="0"/>
              <a:t>esta etapa tiene como objetivo el armado de un documento en el cual se reflejan los requerimientos y funcionalidades que ofrecerá al usuario el sistema a implementar (qué, y no cómo, se va a implementar).</a:t>
            </a:r>
            <a:endParaRPr lang="es-EC" sz="2400" dirty="0"/>
          </a:p>
        </p:txBody>
      </p:sp>
    </p:spTree>
    <p:extLst>
      <p:ext uri="{BB962C8B-B14F-4D97-AF65-F5344CB8AC3E}">
        <p14:creationId xmlns:p14="http://schemas.microsoft.com/office/powerpoint/2010/main" val="3049988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(iv)</a:t>
            </a:r>
          </a:p>
          <a:p>
            <a:pPr marL="0" indent="0">
              <a:spcBef>
                <a:spcPts val="0"/>
              </a:spcBef>
              <a:buNone/>
            </a:pPr>
            <a:endParaRPr lang="es-ES" b="1" dirty="0"/>
          </a:p>
          <a:p>
            <a:pPr>
              <a:spcBef>
                <a:spcPts val="0"/>
              </a:spcBef>
            </a:pPr>
            <a:r>
              <a:rPr lang="es-EC" b="1" dirty="0"/>
              <a:t>Objetivos de cada etapa (ii).</a:t>
            </a:r>
          </a:p>
          <a:p>
            <a:pPr>
              <a:spcBef>
                <a:spcPts val="0"/>
              </a:spcBef>
            </a:pPr>
            <a:r>
              <a:rPr lang="es-EC" b="1" dirty="0"/>
              <a:t>Especificaciones</a:t>
            </a:r>
            <a:r>
              <a:rPr lang="es-EC" dirty="0"/>
              <a:t>: formalizamos los requerimientos; el documento obtenido en la etapa anterior se tomará como punto de partida para esta etapa.</a:t>
            </a:r>
          </a:p>
          <a:p>
            <a:pPr>
              <a:spcBef>
                <a:spcPts val="0"/>
              </a:spcBef>
            </a:pPr>
            <a:r>
              <a:rPr lang="es-EC" b="1" dirty="0"/>
              <a:t>Análisis</a:t>
            </a:r>
            <a:r>
              <a:rPr lang="es-EC" dirty="0"/>
              <a:t>: determinamos los elementos que intervienen en el sistema a desarrollar, su estructura, relaciones, evolución temporal, funcionalidades, tendremos una descripción clara de qué producto vamos a construir, qué funcionalidades aportará y qué comportamiento tendrá.</a:t>
            </a:r>
            <a:endParaRPr lang="es-EC" sz="2400" dirty="0"/>
          </a:p>
        </p:txBody>
      </p:sp>
    </p:spTree>
    <p:extLst>
      <p:ext uri="{BB962C8B-B14F-4D97-AF65-F5344CB8AC3E}">
        <p14:creationId xmlns:p14="http://schemas.microsoft.com/office/powerpoint/2010/main" val="1528511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(v)</a:t>
            </a:r>
          </a:p>
          <a:p>
            <a:pPr marL="0" indent="0">
              <a:spcBef>
                <a:spcPts val="0"/>
              </a:spcBef>
              <a:buNone/>
            </a:pPr>
            <a:endParaRPr lang="es-ES" b="1" dirty="0"/>
          </a:p>
          <a:p>
            <a:pPr>
              <a:spcBef>
                <a:spcPts val="0"/>
              </a:spcBef>
            </a:pPr>
            <a:r>
              <a:rPr lang="es-EC" b="1" dirty="0"/>
              <a:t>Objetivos de cada etapa (iii).</a:t>
            </a:r>
          </a:p>
          <a:p>
            <a:pPr>
              <a:spcBef>
                <a:spcPts val="0"/>
              </a:spcBef>
            </a:pPr>
            <a:r>
              <a:rPr lang="es-EC" b="1" dirty="0"/>
              <a:t>Diseño: </a:t>
            </a:r>
            <a:r>
              <a:rPr lang="es-EC" dirty="0"/>
              <a:t>ya sabemos qué hacer, ahora tenemos que determinar cómo debemos hacerlo (¿cómo debe ser construido el sistema en cuestion?; definimos en detalle entidades y relaciones de las bases de datos, seleccionamos el lenguaje que vamos a utilizar, el Sistema Gestor de Bases de Datos, etc.).</a:t>
            </a:r>
            <a:endParaRPr lang="es-EC" sz="2400" dirty="0"/>
          </a:p>
        </p:txBody>
      </p:sp>
    </p:spTree>
    <p:extLst>
      <p:ext uri="{BB962C8B-B14F-4D97-AF65-F5344CB8AC3E}">
        <p14:creationId xmlns:p14="http://schemas.microsoft.com/office/powerpoint/2010/main" val="388711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(vi)</a:t>
            </a:r>
          </a:p>
          <a:p>
            <a:pPr marL="0" indent="0">
              <a:spcBef>
                <a:spcPts val="0"/>
              </a:spcBef>
              <a:buNone/>
            </a:pPr>
            <a:endParaRPr lang="es-ES" b="1" dirty="0"/>
          </a:p>
          <a:p>
            <a:pPr>
              <a:spcBef>
                <a:spcPts val="0"/>
              </a:spcBef>
            </a:pPr>
            <a:r>
              <a:rPr lang="es-EC" b="1" dirty="0"/>
              <a:t>Objetivos de cada etapa (iv).</a:t>
            </a:r>
          </a:p>
          <a:p>
            <a:pPr>
              <a:spcBef>
                <a:spcPts val="0"/>
              </a:spcBef>
            </a:pPr>
            <a:r>
              <a:rPr lang="es-EC" b="1" dirty="0"/>
              <a:t>Implementación: </a:t>
            </a:r>
            <a:r>
              <a:rPr lang="es-EC" dirty="0"/>
              <a:t>empezamos a codificar algoritmos y estructuras de datos, de- finidos en las etapas anteriores, en el correspondiente lenguaje de programación o para un determinado sistema gestor de bases de datos. En muchos proyectos se pasa directamente a esta etapa; son proyectos muy arriesgados que adoptan un modelo de ciclo de vida de code &amp; fix (codificar y corregir) donde se eliminan las etapas de especificaciones, análisis y diseño con la consiguiente pérdida de control sobre la gestión del proyecto.</a:t>
            </a:r>
            <a:endParaRPr lang="es-EC" sz="2400" dirty="0"/>
          </a:p>
        </p:txBody>
      </p:sp>
    </p:spTree>
    <p:extLst>
      <p:ext uri="{BB962C8B-B14F-4D97-AF65-F5344CB8AC3E}">
        <p14:creationId xmlns:p14="http://schemas.microsoft.com/office/powerpoint/2010/main" val="348077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(vii)</a:t>
            </a:r>
          </a:p>
          <a:p>
            <a:pPr marL="0" indent="0">
              <a:spcBef>
                <a:spcPts val="0"/>
              </a:spcBef>
              <a:buNone/>
            </a:pPr>
            <a:endParaRPr lang="es-ES" b="1" dirty="0"/>
          </a:p>
          <a:p>
            <a:pPr>
              <a:spcBef>
                <a:spcPts val="0"/>
              </a:spcBef>
            </a:pPr>
            <a:r>
              <a:rPr lang="es-EC" b="1" dirty="0"/>
              <a:t>Objetivos de cada etapa (v).</a:t>
            </a:r>
          </a:p>
          <a:p>
            <a:pPr>
              <a:spcBef>
                <a:spcPts val="0"/>
              </a:spcBef>
            </a:pPr>
            <a:r>
              <a:rPr lang="es-EC" b="1" dirty="0"/>
              <a:t>Debugging: </a:t>
            </a:r>
            <a:r>
              <a:rPr lang="es-EC" dirty="0"/>
              <a:t>el objetivo de esta etapa es garantizar que nuestro programa no contiene errores de diseño o codificación. En esta etapa no deseamos saber si nuestro programa realiza lo que solicitó el usuario, esa tarea le corresponde a la etapa de implementación. En ésta deseamos encontrar la mayor cantidad de errores. Todas los programas contienen errores: encontrarlos es cuestión de tiempo. Lo ideal es encontrar la mayoría, si no todos, en esta etapa. También se pueden agregar testeos de performance.</a:t>
            </a:r>
            <a:endParaRPr lang="es-EC" sz="2400" dirty="0"/>
          </a:p>
        </p:txBody>
      </p:sp>
    </p:spTree>
    <p:extLst>
      <p:ext uri="{BB962C8B-B14F-4D97-AF65-F5344CB8AC3E}">
        <p14:creationId xmlns:p14="http://schemas.microsoft.com/office/powerpoint/2010/main" val="186869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(viii)</a:t>
            </a:r>
          </a:p>
          <a:p>
            <a:pPr marL="0" indent="0">
              <a:spcBef>
                <a:spcPts val="0"/>
              </a:spcBef>
              <a:buNone/>
            </a:pPr>
            <a:endParaRPr lang="es-ES" b="1" dirty="0"/>
          </a:p>
          <a:p>
            <a:pPr>
              <a:spcBef>
                <a:spcPts val="0"/>
              </a:spcBef>
            </a:pPr>
            <a:r>
              <a:rPr lang="es-EC" b="1" dirty="0"/>
              <a:t>Objetivos de cada etapa (vi).</a:t>
            </a:r>
          </a:p>
          <a:p>
            <a:pPr>
              <a:spcBef>
                <a:spcPts val="0"/>
              </a:spcBef>
            </a:pPr>
            <a:r>
              <a:rPr lang="es-EC" b="1" dirty="0"/>
              <a:t>Validación: </a:t>
            </a:r>
            <a:r>
              <a:rPr lang="es-EC" dirty="0"/>
              <a:t>esta etapa tiene como objetivo la verificación de que el sistema desarrollado cumple con los requerimientos expresados inicialmente por el cliente y que han dado lugar al presente proyecto. En muchos proyectos las etapas de validación y debugging se realizan en paralelo por la estrecha relación que llevan. Sin embargo, tenemos que evitar la confusión: podemos realizarlos en paralelo, pero no como una única etapa.</a:t>
            </a:r>
            <a:endParaRPr lang="es-EC" sz="2400" dirty="0"/>
          </a:p>
        </p:txBody>
      </p:sp>
    </p:spTree>
    <p:extLst>
      <p:ext uri="{BB962C8B-B14F-4D97-AF65-F5344CB8AC3E}">
        <p14:creationId xmlns:p14="http://schemas.microsoft.com/office/powerpoint/2010/main" val="936043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Ámbito general del ciclo de vida del SW (ix)</a:t>
            </a:r>
          </a:p>
          <a:p>
            <a:pPr marL="0" indent="0">
              <a:spcBef>
                <a:spcPts val="0"/>
              </a:spcBef>
              <a:buNone/>
            </a:pPr>
            <a:endParaRPr lang="es-ES" b="1" dirty="0"/>
          </a:p>
          <a:p>
            <a:pPr>
              <a:spcBef>
                <a:spcPts val="0"/>
              </a:spcBef>
            </a:pPr>
            <a:r>
              <a:rPr lang="es-EC" b="1" dirty="0"/>
              <a:t>Objetivos de cada etapa (vii).</a:t>
            </a:r>
          </a:p>
          <a:p>
            <a:pPr>
              <a:spcBef>
                <a:spcPts val="0"/>
              </a:spcBef>
            </a:pPr>
            <a:r>
              <a:rPr lang="es-EC" b="1" dirty="0"/>
              <a:t>Evolución: </a:t>
            </a:r>
            <a:r>
              <a:rPr lang="es-EC" dirty="0"/>
              <a:t>en la mayoría de los proyectos se considera esta etapa como </a:t>
            </a:r>
            <a:r>
              <a:rPr lang="es-EC" b="1" dirty="0"/>
              <a:t>Mantenimiento y evolución</a:t>
            </a:r>
            <a:r>
              <a:rPr lang="es-EC" dirty="0"/>
              <a:t>, y se le asigna, no sólo el agregado de nuevas funcionalidades (evolución); sino la corrección de errores que surgen (mantenimiento). En la práctica esta denominación no es del todo errónea, ya que es posible que aun luego de una etapa de debugging y validación exhaustiva, se filtren errores.</a:t>
            </a:r>
            <a:endParaRPr lang="es-EC" sz="2400" dirty="0"/>
          </a:p>
        </p:txBody>
      </p:sp>
    </p:spTree>
    <p:extLst>
      <p:ext uri="{BB962C8B-B14F-4D97-AF65-F5344CB8AC3E}">
        <p14:creationId xmlns:p14="http://schemas.microsoft.com/office/powerpoint/2010/main" val="3517558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de proceso de SW (ii)</a:t>
            </a:r>
            <a:endParaRPr lang="es-ES" b="1" dirty="0"/>
          </a:p>
          <a:p>
            <a:pPr>
              <a:lnSpc>
                <a:spcPct val="90000"/>
              </a:lnSpc>
              <a:buFont typeface="Arial"/>
              <a:buChar char="•"/>
            </a:pPr>
            <a:endParaRPr lang="es-ES" dirty="0">
              <a:solidFill>
                <a:srgbClr val="000000"/>
              </a:solidFill>
            </a:endParaRPr>
          </a:p>
          <a:p>
            <a:pPr>
              <a:lnSpc>
                <a:spcPct val="90000"/>
              </a:lnSpc>
              <a:buFont typeface="Arial"/>
              <a:buChar char="•"/>
            </a:pPr>
            <a:r>
              <a:rPr lang="es-ES" dirty="0">
                <a:solidFill>
                  <a:srgbClr val="000000"/>
                </a:solidFill>
              </a:rPr>
              <a:t>Hay varios modelos de procesos definidos en la bibliografía de Ingeniería del Software</a:t>
            </a:r>
          </a:p>
          <a:p>
            <a:pPr>
              <a:lnSpc>
                <a:spcPct val="90000"/>
              </a:lnSpc>
              <a:buFont typeface="Arial"/>
              <a:buChar char="•"/>
            </a:pPr>
            <a:r>
              <a:rPr lang="es-ES" dirty="0">
                <a:solidFill>
                  <a:srgbClr val="000000"/>
                </a:solidFill>
              </a:rPr>
              <a:t>Cada modelo de proceso representa un proceso desde una perspectiva particular, por lo que sólo ofrece una información parcial sobre dicho proceso.</a:t>
            </a:r>
          </a:p>
          <a:p>
            <a:pPr>
              <a:spcBef>
                <a:spcPts val="0"/>
              </a:spcBef>
            </a:pPr>
            <a:endParaRPr lang="es-EC" dirty="0"/>
          </a:p>
        </p:txBody>
      </p:sp>
    </p:spTree>
    <p:extLst>
      <p:ext uri="{BB962C8B-B14F-4D97-AF65-F5344CB8AC3E}">
        <p14:creationId xmlns:p14="http://schemas.microsoft.com/office/powerpoint/2010/main" val="858180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Razones para modelar un proceso de SW (i)</a:t>
            </a:r>
            <a:endParaRPr lang="es-ES" b="1" dirty="0"/>
          </a:p>
          <a:p>
            <a:pPr>
              <a:lnSpc>
                <a:spcPct val="90000"/>
              </a:lnSpc>
              <a:buFont typeface="Arial"/>
              <a:buChar char="•"/>
            </a:pPr>
            <a:r>
              <a:rPr lang="es-ES" dirty="0"/>
              <a:t>Cuando se pone por escrito una descripción de un proceso, se da forma a una comprensión común de las actividades, recursos y restricciones relacionados con el desarrollo del software.</a:t>
            </a:r>
          </a:p>
          <a:p>
            <a:pPr>
              <a:lnSpc>
                <a:spcPct val="90000"/>
              </a:lnSpc>
              <a:buFont typeface="Arial"/>
              <a:buChar char="•"/>
            </a:pPr>
            <a:r>
              <a:rPr lang="es-ES" dirty="0"/>
              <a:t>Ayuda al equipo de desarrollo a encontrar las inconsistencias, las redundancias y las omisiones en el proceso y en las partes que lo constituyen.</a:t>
            </a:r>
          </a:p>
          <a:p>
            <a:pPr>
              <a:lnSpc>
                <a:spcPct val="90000"/>
              </a:lnSpc>
              <a:buFont typeface="Arial"/>
              <a:buChar char="•"/>
            </a:pPr>
            <a:r>
              <a:rPr lang="es-ES" dirty="0"/>
              <a:t>El modelo debe reflejar las metas del desarrollo. A medida que se construye el modelo el equipo de desarrollo evalúa las actividades candidatas por su adecuación para alcanzar dichas metas.</a:t>
            </a:r>
            <a:endParaRPr lang="es-EC" dirty="0"/>
          </a:p>
        </p:txBody>
      </p:sp>
    </p:spTree>
    <p:extLst>
      <p:ext uri="{BB962C8B-B14F-4D97-AF65-F5344CB8AC3E}">
        <p14:creationId xmlns:p14="http://schemas.microsoft.com/office/powerpoint/2010/main" val="1830671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Razones para modelar un proceso de SW (ii)</a:t>
            </a:r>
            <a:endParaRPr lang="es-ES" b="1" dirty="0"/>
          </a:p>
          <a:p>
            <a:pPr>
              <a:lnSpc>
                <a:spcPct val="90000"/>
              </a:lnSpc>
              <a:buFont typeface="Arial"/>
              <a:buChar char="•"/>
            </a:pPr>
            <a:r>
              <a:rPr lang="es-ES" dirty="0"/>
              <a:t>Ayuda al equipo de desarrollo a comprender dónde debe adaptarse el proceso</a:t>
            </a:r>
          </a:p>
          <a:p>
            <a:pPr>
              <a:lnSpc>
                <a:spcPct val="90000"/>
              </a:lnSpc>
              <a:buFont typeface="Arial"/>
              <a:buChar char="•"/>
            </a:pPr>
            <a:r>
              <a:rPr lang="es-ES" dirty="0"/>
              <a:t>Los modelos de proceso de desarrollo de software incluyen los requisitos del sistema como entrada y un producto entregado como salida</a:t>
            </a:r>
          </a:p>
          <a:p>
            <a:pPr lvl="0">
              <a:spcBef>
                <a:spcPts val="0"/>
              </a:spcBef>
            </a:pPr>
            <a:endParaRPr lang="es-MX" dirty="0">
              <a:solidFill>
                <a:schemeClr val="accent6">
                  <a:lumMod val="75000"/>
                </a:schemeClr>
              </a:solidFill>
            </a:endParaRPr>
          </a:p>
          <a:p>
            <a:pPr>
              <a:spcBef>
                <a:spcPts val="0"/>
              </a:spcBef>
            </a:pPr>
            <a:endParaRPr lang="es-EC" dirty="0"/>
          </a:p>
        </p:txBody>
      </p:sp>
    </p:spTree>
    <p:extLst>
      <p:ext uri="{BB962C8B-B14F-4D97-AF65-F5344CB8AC3E}">
        <p14:creationId xmlns:p14="http://schemas.microsoft.com/office/powerpoint/2010/main" val="102179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Características del proceso de SW (i)</a:t>
            </a:r>
          </a:p>
          <a:p>
            <a:pPr marL="0" indent="0">
              <a:spcBef>
                <a:spcPts val="0"/>
              </a:spcBef>
              <a:buNone/>
            </a:pPr>
            <a:endParaRPr lang="es-ES" b="1" dirty="0"/>
          </a:p>
          <a:p>
            <a:pPr lvl="0">
              <a:spcBef>
                <a:spcPts val="0"/>
              </a:spcBef>
            </a:pPr>
            <a:r>
              <a:rPr lang="es-ES" dirty="0"/>
              <a:t>Cualquier proceso tiene las siguientes características:</a:t>
            </a:r>
          </a:p>
          <a:p>
            <a:pPr lvl="1">
              <a:spcBef>
                <a:spcPts val="0"/>
              </a:spcBef>
            </a:pPr>
            <a:r>
              <a:rPr lang="es-ES" dirty="0"/>
              <a:t>El proceso establece todas las actividades principales</a:t>
            </a:r>
          </a:p>
          <a:p>
            <a:pPr lvl="1">
              <a:spcBef>
                <a:spcPts val="0"/>
              </a:spcBef>
            </a:pPr>
            <a:r>
              <a:rPr lang="es-ES" dirty="0"/>
              <a:t>El proceso utiliza recursos, está sujeto a una serie de restricciones y genera productos intermedios y finales</a:t>
            </a:r>
          </a:p>
          <a:p>
            <a:pPr lvl="1">
              <a:spcBef>
                <a:spcPts val="0"/>
              </a:spcBef>
            </a:pPr>
            <a:r>
              <a:rPr lang="es-ES" dirty="0"/>
              <a:t>El proceso puede estar compuesto de subprocesos que se encadenan de alguna manera. Puede definirse como una jerarquía de procesos organizada de modo que cada subproceso tenga su propio modelo de proceso</a:t>
            </a:r>
          </a:p>
          <a:p>
            <a:pPr lvl="1">
              <a:spcBef>
                <a:spcPts val="0"/>
              </a:spcBef>
            </a:pPr>
            <a:r>
              <a:rPr lang="es-ES" dirty="0"/>
              <a:t>Cada actividad del proceso tiene criterios de entrada y de salida, de modo que se conoce cuándo comienza y cuándo termina una actividad</a:t>
            </a:r>
            <a:endParaRPr lang="es-EC" dirty="0"/>
          </a:p>
        </p:txBody>
      </p:sp>
    </p:spTree>
    <p:extLst>
      <p:ext uri="{BB962C8B-B14F-4D97-AF65-F5344CB8AC3E}">
        <p14:creationId xmlns:p14="http://schemas.microsoft.com/office/powerpoint/2010/main" val="66066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general de proceso en Ingeniería (i)</a:t>
            </a:r>
            <a:endParaRPr lang="es-ES" b="1" dirty="0"/>
          </a:p>
          <a:p>
            <a:pPr>
              <a:lnSpc>
                <a:spcPct val="90000"/>
              </a:lnSpc>
              <a:buFont typeface="Arial"/>
              <a:buChar char="•"/>
            </a:pPr>
            <a:r>
              <a:rPr lang="es-ES" b="1" dirty="0"/>
              <a:t>Especificación</a:t>
            </a:r>
          </a:p>
          <a:p>
            <a:pPr lvl="1">
              <a:lnSpc>
                <a:spcPct val="90000"/>
              </a:lnSpc>
              <a:buFont typeface="Arial"/>
              <a:buChar char="•"/>
            </a:pPr>
            <a:r>
              <a:rPr lang="es-ES" dirty="0"/>
              <a:t>Formulación de los requisitos y restricciones del sistema </a:t>
            </a:r>
          </a:p>
          <a:p>
            <a:pPr>
              <a:lnSpc>
                <a:spcPct val="90000"/>
              </a:lnSpc>
              <a:buFont typeface="Arial"/>
              <a:buChar char="•"/>
            </a:pPr>
            <a:r>
              <a:rPr lang="es-ES" b="1" dirty="0"/>
              <a:t>Diseño</a:t>
            </a:r>
          </a:p>
          <a:p>
            <a:pPr lvl="1">
              <a:lnSpc>
                <a:spcPct val="90000"/>
              </a:lnSpc>
              <a:buFont typeface="Arial"/>
              <a:buChar char="•"/>
            </a:pPr>
            <a:r>
              <a:rPr lang="es-ES" dirty="0"/>
              <a:t>Elaboración de un documento con el modelo del sistema</a:t>
            </a:r>
          </a:p>
          <a:p>
            <a:pPr>
              <a:lnSpc>
                <a:spcPct val="90000"/>
              </a:lnSpc>
              <a:buFont typeface="Arial"/>
              <a:buChar char="•"/>
            </a:pPr>
            <a:r>
              <a:rPr lang="es-ES" b="1" dirty="0"/>
              <a:t>Fabricación</a:t>
            </a:r>
          </a:p>
          <a:p>
            <a:pPr lvl="1">
              <a:lnSpc>
                <a:spcPct val="90000"/>
              </a:lnSpc>
              <a:buFont typeface="Arial"/>
              <a:buChar char="•"/>
            </a:pPr>
            <a:r>
              <a:rPr lang="es-ES" dirty="0"/>
              <a:t>Construcción del sistema</a:t>
            </a:r>
          </a:p>
          <a:p>
            <a:pPr>
              <a:lnSpc>
                <a:spcPct val="90000"/>
              </a:lnSpc>
              <a:buFont typeface="Arial"/>
              <a:buChar char="•"/>
            </a:pPr>
            <a:r>
              <a:rPr lang="es-ES" b="1" dirty="0"/>
              <a:t>Prueba</a:t>
            </a:r>
          </a:p>
          <a:p>
            <a:pPr lvl="1">
              <a:lnSpc>
                <a:spcPct val="90000"/>
              </a:lnSpc>
              <a:buFont typeface="Arial"/>
              <a:buChar char="•"/>
            </a:pPr>
            <a:r>
              <a:rPr lang="es-ES" dirty="0"/>
              <a:t>Comprobación de que el sistema cumple las especificaciones requeridas</a:t>
            </a:r>
          </a:p>
          <a:p>
            <a:pPr>
              <a:spcBef>
                <a:spcPts val="0"/>
              </a:spcBef>
            </a:pPr>
            <a:endParaRPr lang="es-EC" dirty="0"/>
          </a:p>
        </p:txBody>
      </p:sp>
    </p:spTree>
    <p:extLst>
      <p:ext uri="{BB962C8B-B14F-4D97-AF65-F5344CB8AC3E}">
        <p14:creationId xmlns:p14="http://schemas.microsoft.com/office/powerpoint/2010/main" val="4099552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general de proceso en Ingeniería (ii)</a:t>
            </a:r>
            <a:endParaRPr lang="es-ES" b="1" dirty="0"/>
          </a:p>
          <a:p>
            <a:pPr>
              <a:lnSpc>
                <a:spcPct val="90000"/>
              </a:lnSpc>
              <a:buFont typeface="Arial"/>
              <a:buChar char="•"/>
            </a:pPr>
            <a:r>
              <a:rPr lang="es-ES" b="1" dirty="0"/>
              <a:t>Instalación</a:t>
            </a:r>
          </a:p>
          <a:p>
            <a:pPr lvl="1">
              <a:lnSpc>
                <a:spcPct val="90000"/>
              </a:lnSpc>
              <a:buFont typeface="Arial"/>
              <a:buChar char="•"/>
            </a:pPr>
            <a:r>
              <a:rPr lang="es-ES" dirty="0"/>
              <a:t>Entrega del sistema al cliente y garantía de que es operativo</a:t>
            </a:r>
          </a:p>
          <a:p>
            <a:pPr>
              <a:lnSpc>
                <a:spcPct val="90000"/>
              </a:lnSpc>
              <a:buFont typeface="Arial"/>
              <a:buChar char="•"/>
            </a:pPr>
            <a:r>
              <a:rPr lang="es-ES" b="1" dirty="0"/>
              <a:t>Mantenimiento</a:t>
            </a:r>
          </a:p>
          <a:p>
            <a:pPr lvl="1">
              <a:lnSpc>
                <a:spcPct val="90000"/>
              </a:lnSpc>
              <a:buFont typeface="Arial"/>
              <a:buChar char="•"/>
            </a:pPr>
            <a:r>
              <a:rPr lang="es-ES" dirty="0"/>
              <a:t>Reparación de los fallos que aparecen en el sistema</a:t>
            </a:r>
            <a:endParaRPr lang="es-MX" dirty="0">
              <a:solidFill>
                <a:schemeClr val="accent6">
                  <a:lumMod val="75000"/>
                </a:schemeClr>
              </a:solidFill>
            </a:endParaRPr>
          </a:p>
          <a:p>
            <a:pPr>
              <a:spcBef>
                <a:spcPts val="0"/>
              </a:spcBef>
            </a:pPr>
            <a:endParaRPr lang="es-EC" dirty="0"/>
          </a:p>
        </p:txBody>
      </p:sp>
    </p:spTree>
    <p:extLst>
      <p:ext uri="{BB962C8B-B14F-4D97-AF65-F5344CB8AC3E}">
        <p14:creationId xmlns:p14="http://schemas.microsoft.com/office/powerpoint/2010/main" val="417112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general de proceso en Ingeniería (ii)</a:t>
            </a:r>
            <a:endParaRPr lang="es-ES" b="1" dirty="0"/>
          </a:p>
          <a:p>
            <a:pPr>
              <a:lnSpc>
                <a:spcPct val="90000"/>
              </a:lnSpc>
              <a:buFont typeface="Arial"/>
              <a:buChar char="•"/>
            </a:pPr>
            <a:r>
              <a:rPr lang="es-ES" dirty="0"/>
              <a:t>En el proceso de construcción de sistemas informáticos se pueden distinguir tres fases genéricas:</a:t>
            </a:r>
          </a:p>
          <a:p>
            <a:pPr>
              <a:lnSpc>
                <a:spcPct val="90000"/>
              </a:lnSpc>
              <a:buFont typeface="Arial"/>
              <a:buChar char="•"/>
            </a:pPr>
            <a:r>
              <a:rPr lang="es-ES" dirty="0"/>
              <a:t>La </a:t>
            </a:r>
            <a:r>
              <a:rPr lang="es-ES" b="1" dirty="0"/>
              <a:t>definición</a:t>
            </a:r>
          </a:p>
          <a:p>
            <a:pPr>
              <a:lnSpc>
                <a:spcPct val="90000"/>
              </a:lnSpc>
              <a:buFont typeface="Arial"/>
              <a:buChar char="•"/>
            </a:pPr>
            <a:r>
              <a:rPr lang="es-ES" dirty="0"/>
              <a:t>El </a:t>
            </a:r>
            <a:r>
              <a:rPr lang="es-ES" b="1" dirty="0"/>
              <a:t>desarrollo</a:t>
            </a:r>
          </a:p>
          <a:p>
            <a:pPr>
              <a:lnSpc>
                <a:spcPct val="90000"/>
              </a:lnSpc>
              <a:buFont typeface="Arial"/>
              <a:buChar char="•"/>
            </a:pPr>
            <a:r>
              <a:rPr lang="es-ES" dirty="0"/>
              <a:t>El </a:t>
            </a:r>
            <a:r>
              <a:rPr lang="es-ES" b="1" dirty="0"/>
              <a:t>mantenimiento</a:t>
            </a:r>
            <a:endParaRPr lang="es-EC" b="1" dirty="0"/>
          </a:p>
        </p:txBody>
      </p:sp>
    </p:spTree>
    <p:extLst>
      <p:ext uri="{BB962C8B-B14F-4D97-AF65-F5344CB8AC3E}">
        <p14:creationId xmlns:p14="http://schemas.microsoft.com/office/powerpoint/2010/main" val="3616303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general de proceso en Ingeniería (iv)</a:t>
            </a:r>
            <a:endParaRPr lang="es-ES" b="1" dirty="0"/>
          </a:p>
          <a:p>
            <a:pPr>
              <a:lnSpc>
                <a:spcPct val="90000"/>
              </a:lnSpc>
              <a:buFont typeface="Arial"/>
              <a:buChar char="•"/>
            </a:pPr>
            <a:r>
              <a:rPr lang="es-ES" b="1" dirty="0"/>
              <a:t>Fase de definición</a:t>
            </a:r>
          </a:p>
          <a:p>
            <a:pPr lvl="1">
              <a:lnSpc>
                <a:spcPct val="90000"/>
              </a:lnSpc>
              <a:buFont typeface="Arial"/>
              <a:buChar char="•"/>
            </a:pPr>
            <a:r>
              <a:rPr lang="es-EC" dirty="0"/>
              <a:t>Se identifican los requisitos claves del sistema y del software</a:t>
            </a:r>
          </a:p>
          <a:p>
            <a:pPr lvl="1">
              <a:lnSpc>
                <a:spcPct val="90000"/>
              </a:lnSpc>
              <a:buFont typeface="Arial"/>
              <a:buChar char="•"/>
            </a:pPr>
            <a:r>
              <a:rPr lang="es-EC" dirty="0"/>
              <a:t>Se desarrolla</a:t>
            </a:r>
          </a:p>
          <a:p>
            <a:pPr lvl="2">
              <a:lnSpc>
                <a:spcPct val="90000"/>
              </a:lnSpc>
              <a:buFont typeface="Arial"/>
              <a:buChar char="•"/>
            </a:pPr>
            <a:r>
              <a:rPr lang="es-EC" dirty="0"/>
              <a:t>Un Análisis de Sistemas</a:t>
            </a:r>
          </a:p>
          <a:p>
            <a:pPr lvl="3">
              <a:lnSpc>
                <a:spcPct val="90000"/>
              </a:lnSpc>
              <a:buFont typeface="Arial"/>
              <a:buChar char="•"/>
            </a:pPr>
            <a:r>
              <a:rPr lang="es-EC" dirty="0"/>
              <a:t>Se define el papel de cada elemento en el sistema automatizado de información, incluyendo el que jugará el software</a:t>
            </a:r>
          </a:p>
          <a:p>
            <a:pPr lvl="2">
              <a:lnSpc>
                <a:spcPct val="90000"/>
              </a:lnSpc>
              <a:buFont typeface="Arial"/>
              <a:buChar char="•"/>
            </a:pPr>
            <a:r>
              <a:rPr lang="es-EC" dirty="0"/>
              <a:t>Un Análisis de Requisitos</a:t>
            </a:r>
          </a:p>
          <a:p>
            <a:pPr lvl="3">
              <a:lnSpc>
                <a:spcPct val="90000"/>
              </a:lnSpc>
              <a:buFont typeface="Arial"/>
              <a:buChar char="•"/>
            </a:pPr>
            <a:r>
              <a:rPr lang="es-EC" dirty="0"/>
              <a:t>Se especifican todos los requisitos de usuario que el sistema tiene que satisfacer</a:t>
            </a:r>
          </a:p>
          <a:p>
            <a:pPr lvl="3">
              <a:lnSpc>
                <a:spcPct val="90000"/>
              </a:lnSpc>
              <a:buFont typeface="Arial"/>
              <a:buChar char="•"/>
            </a:pPr>
            <a:r>
              <a:rPr lang="es-EC" dirty="0"/>
              <a:t>Esta fase está orientada al </a:t>
            </a:r>
            <a:r>
              <a:rPr lang="es-EC" b="1" dirty="0"/>
              <a:t>QUÉ</a:t>
            </a:r>
          </a:p>
          <a:p>
            <a:pPr lvl="4">
              <a:lnSpc>
                <a:spcPct val="90000"/>
              </a:lnSpc>
              <a:buFont typeface="Arial"/>
              <a:buChar char="•"/>
            </a:pPr>
            <a:r>
              <a:rPr lang="es-EC" dirty="0"/>
              <a:t>Qué información ha de ser procesada, qué función y rendimiento se desea, qué interfaces han de establecerse, qué ligaduras de diseño existen y qué criterios de validación se necesitan para definir un sistema correcto</a:t>
            </a:r>
          </a:p>
        </p:txBody>
      </p:sp>
    </p:spTree>
    <p:extLst>
      <p:ext uri="{BB962C8B-B14F-4D97-AF65-F5344CB8AC3E}">
        <p14:creationId xmlns:p14="http://schemas.microsoft.com/office/powerpoint/2010/main" val="119955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general de proceso en Ingeniería (v)</a:t>
            </a:r>
            <a:endParaRPr lang="es-ES" b="1" dirty="0"/>
          </a:p>
          <a:p>
            <a:pPr>
              <a:lnSpc>
                <a:spcPct val="90000"/>
              </a:lnSpc>
              <a:buFont typeface="Arial"/>
              <a:buChar char="•"/>
            </a:pPr>
            <a:r>
              <a:rPr lang="es-ES" b="1" dirty="0"/>
              <a:t>Fase de definición</a:t>
            </a:r>
          </a:p>
          <a:p>
            <a:pPr lvl="1">
              <a:lnSpc>
                <a:spcPct val="90000"/>
              </a:lnSpc>
              <a:buFont typeface="Arial"/>
              <a:buChar char="•"/>
            </a:pPr>
            <a:r>
              <a:rPr lang="es-EC" dirty="0"/>
              <a:t>Existe un paso complementario: la planificación del proyecto software:</a:t>
            </a:r>
          </a:p>
          <a:p>
            <a:pPr lvl="2">
              <a:lnSpc>
                <a:spcPct val="90000"/>
              </a:lnSpc>
              <a:buFont typeface="Arial"/>
              <a:buChar char="•"/>
            </a:pPr>
            <a:r>
              <a:rPr lang="es-EC" dirty="0"/>
              <a:t>Se asignan los recursos</a:t>
            </a:r>
          </a:p>
          <a:p>
            <a:pPr lvl="2">
              <a:lnSpc>
                <a:spcPct val="90000"/>
              </a:lnSpc>
              <a:buFont typeface="Arial"/>
              <a:buChar char="•"/>
            </a:pPr>
            <a:r>
              <a:rPr lang="es-EC" dirty="0"/>
              <a:t>Se estiman los costos</a:t>
            </a:r>
          </a:p>
          <a:p>
            <a:pPr lvl="2">
              <a:lnSpc>
                <a:spcPct val="90000"/>
              </a:lnSpc>
              <a:buFont typeface="Arial"/>
              <a:buChar char="•"/>
            </a:pPr>
            <a:r>
              <a:rPr lang="es-EC" dirty="0"/>
              <a:t>Se planifican las tareas y el trabajo</a:t>
            </a:r>
          </a:p>
        </p:txBody>
      </p:sp>
    </p:spTree>
    <p:extLst>
      <p:ext uri="{BB962C8B-B14F-4D97-AF65-F5344CB8AC3E}">
        <p14:creationId xmlns:p14="http://schemas.microsoft.com/office/powerpoint/2010/main" val="2328531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general de proceso en Ingeniería (vi)</a:t>
            </a:r>
            <a:endParaRPr lang="es-ES" b="1" dirty="0"/>
          </a:p>
          <a:p>
            <a:pPr>
              <a:lnSpc>
                <a:spcPct val="90000"/>
              </a:lnSpc>
              <a:buFont typeface="Arial"/>
              <a:buChar char="•"/>
            </a:pPr>
            <a:r>
              <a:rPr lang="es-ES" b="1" dirty="0"/>
              <a:t>Fase de desarrollo</a:t>
            </a:r>
          </a:p>
          <a:p>
            <a:pPr lvl="1">
              <a:lnSpc>
                <a:spcPct val="90000"/>
              </a:lnSpc>
              <a:buFont typeface="Arial"/>
              <a:buChar char="•"/>
            </a:pPr>
            <a:r>
              <a:rPr lang="es-EC" dirty="0"/>
              <a:t>Fase orientada al </a:t>
            </a:r>
            <a:r>
              <a:rPr lang="es-EC" b="1" dirty="0"/>
              <a:t>CÓMO</a:t>
            </a:r>
          </a:p>
          <a:p>
            <a:pPr lvl="1">
              <a:lnSpc>
                <a:spcPct val="90000"/>
              </a:lnSpc>
              <a:buFont typeface="Arial"/>
              <a:buChar char="•"/>
            </a:pPr>
            <a:r>
              <a:rPr lang="es-EC" dirty="0"/>
              <a:t>El primer paso de esta fase corresponde al Diseño del Software</a:t>
            </a:r>
          </a:p>
          <a:p>
            <a:pPr lvl="2">
              <a:lnSpc>
                <a:spcPct val="90000"/>
              </a:lnSpc>
              <a:buFont typeface="Arial"/>
              <a:buChar char="•"/>
            </a:pPr>
            <a:r>
              <a:rPr lang="es-EC" dirty="0"/>
              <a:t>Se trasladan los requisitos del software a un conjunto de representaciones que describen la estructura de datos, arquitectura del software y procedimientos algorítmicos que permiten la construcción física de dicho software.</a:t>
            </a:r>
          </a:p>
          <a:p>
            <a:pPr lvl="1">
              <a:lnSpc>
                <a:spcPct val="90000"/>
              </a:lnSpc>
              <a:buFont typeface="Arial"/>
              <a:buChar char="•"/>
            </a:pPr>
            <a:r>
              <a:rPr lang="es-EC" dirty="0"/>
              <a:t>Los otros dos pasos de la fase de desarrollo corresponden a la </a:t>
            </a:r>
            <a:r>
              <a:rPr lang="es-EC" b="1" dirty="0"/>
              <a:t>Codificación</a:t>
            </a:r>
            <a:r>
              <a:rPr lang="es-EC" dirty="0"/>
              <a:t> y a la </a:t>
            </a:r>
            <a:r>
              <a:rPr lang="es-EC" b="1" dirty="0"/>
              <a:t>Prueba del Software</a:t>
            </a:r>
          </a:p>
        </p:txBody>
      </p:sp>
    </p:spTree>
    <p:extLst>
      <p:ext uri="{BB962C8B-B14F-4D97-AF65-F5344CB8AC3E}">
        <p14:creationId xmlns:p14="http://schemas.microsoft.com/office/powerpoint/2010/main" val="907300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general de proceso en Ingeniería (vii)</a:t>
            </a:r>
            <a:endParaRPr lang="es-ES" b="1" dirty="0"/>
          </a:p>
          <a:p>
            <a:pPr>
              <a:lnSpc>
                <a:spcPct val="90000"/>
              </a:lnSpc>
              <a:buFont typeface="Arial"/>
              <a:buChar char="•"/>
            </a:pPr>
            <a:r>
              <a:rPr lang="es-ES" b="1" dirty="0"/>
              <a:t>Fase de mantenimiento</a:t>
            </a:r>
          </a:p>
          <a:p>
            <a:pPr lvl="1">
              <a:lnSpc>
                <a:spcPct val="90000"/>
              </a:lnSpc>
              <a:buFont typeface="Arial"/>
              <a:buChar char="•"/>
            </a:pPr>
            <a:r>
              <a:rPr lang="es-EC" dirty="0"/>
              <a:t>Mantenimiento correctivo</a:t>
            </a:r>
          </a:p>
          <a:p>
            <a:pPr lvl="2">
              <a:lnSpc>
                <a:spcPct val="90000"/>
              </a:lnSpc>
              <a:buFont typeface="Arial"/>
              <a:buChar char="•"/>
            </a:pPr>
            <a:r>
              <a:rPr lang="es-EC" dirty="0"/>
              <a:t>Corrección de errores</a:t>
            </a:r>
          </a:p>
          <a:p>
            <a:pPr lvl="1">
              <a:lnSpc>
                <a:spcPct val="90000"/>
              </a:lnSpc>
              <a:buFont typeface="Arial"/>
              <a:buChar char="•"/>
            </a:pPr>
            <a:r>
              <a:rPr lang="es-EC" dirty="0"/>
              <a:t>Mantenimiento adaptativo</a:t>
            </a:r>
          </a:p>
          <a:p>
            <a:pPr lvl="2">
              <a:lnSpc>
                <a:spcPct val="90000"/>
              </a:lnSpc>
              <a:buFont typeface="Arial"/>
              <a:buChar char="•"/>
            </a:pPr>
            <a:r>
              <a:rPr lang="es-EC" dirty="0"/>
              <a:t>Adaptaciones requeridas por la evolución del entorno del software</a:t>
            </a:r>
          </a:p>
          <a:p>
            <a:pPr lvl="1">
              <a:lnSpc>
                <a:spcPct val="90000"/>
              </a:lnSpc>
              <a:buFont typeface="Arial"/>
              <a:buChar char="•"/>
            </a:pPr>
            <a:r>
              <a:rPr lang="es-EC" dirty="0"/>
              <a:t>Mantenimiento perfectivo</a:t>
            </a:r>
          </a:p>
          <a:p>
            <a:pPr lvl="2">
              <a:lnSpc>
                <a:spcPct val="90000"/>
              </a:lnSpc>
              <a:buFont typeface="Arial"/>
              <a:buChar char="•"/>
            </a:pPr>
            <a:r>
              <a:rPr lang="es-EC" dirty="0"/>
              <a:t>Las modificaciones debidas a los cambios de requisitos del usuario para mejorar el sistema</a:t>
            </a:r>
          </a:p>
          <a:p>
            <a:pPr lvl="1">
              <a:lnSpc>
                <a:spcPct val="90000"/>
              </a:lnSpc>
              <a:buFont typeface="Arial"/>
              <a:buChar char="•"/>
            </a:pPr>
            <a:r>
              <a:rPr lang="es-EC" dirty="0"/>
              <a:t>Mantenimiento preventivo</a:t>
            </a:r>
          </a:p>
          <a:p>
            <a:pPr lvl="2">
              <a:lnSpc>
                <a:spcPct val="90000"/>
              </a:lnSpc>
              <a:buFont typeface="Arial"/>
              <a:buChar char="•"/>
            </a:pPr>
            <a:r>
              <a:rPr lang="es-EC" dirty="0"/>
              <a:t>Mejora de las características internas del producto para hacer más mantenible</a:t>
            </a:r>
            <a:endParaRPr lang="es-EC" b="1" dirty="0"/>
          </a:p>
        </p:txBody>
      </p:sp>
    </p:spTree>
    <p:extLst>
      <p:ext uri="{BB962C8B-B14F-4D97-AF65-F5344CB8AC3E}">
        <p14:creationId xmlns:p14="http://schemas.microsoft.com/office/powerpoint/2010/main" val="3271974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El proceso de SW (i)</a:t>
            </a:r>
          </a:p>
          <a:p>
            <a:pPr marL="0" indent="0">
              <a:spcBef>
                <a:spcPts val="0"/>
              </a:spcBef>
              <a:buNone/>
            </a:pPr>
            <a:endParaRPr lang="es-ES" b="1" dirty="0"/>
          </a:p>
          <a:p>
            <a:pPr lvl="0">
              <a:spcBef>
                <a:spcPts val="0"/>
              </a:spcBef>
            </a:pPr>
            <a:r>
              <a:rPr lang="es-ES" dirty="0"/>
              <a:t>Conjunto de actividades necesarias para transformar las ideas iniciales del usuario, que desea automatizar un determinado trabajo, en </a:t>
            </a:r>
            <a:r>
              <a:rPr lang="es-ES" i="1" dirty="0"/>
              <a:t>software.</a:t>
            </a:r>
          </a:p>
          <a:p>
            <a:pPr lvl="0">
              <a:spcBef>
                <a:spcPts val="0"/>
              </a:spcBef>
            </a:pPr>
            <a:endParaRPr lang="es-ES" i="1" dirty="0"/>
          </a:p>
          <a:p>
            <a:pPr lvl="0">
              <a:spcBef>
                <a:spcPts val="0"/>
              </a:spcBef>
            </a:pPr>
            <a:r>
              <a:rPr lang="es-ES" dirty="0"/>
              <a:t>Conjunto ordenado de actividades; una serie de pasos que involucran tareas, restricciones y recursos que producen una determinada salida esperada.</a:t>
            </a:r>
          </a:p>
          <a:p>
            <a:pPr lvl="0">
              <a:spcBef>
                <a:spcPts val="0"/>
              </a:spcBef>
            </a:pPr>
            <a:endParaRPr lang="es-ES" dirty="0"/>
          </a:p>
          <a:p>
            <a:pPr lvl="0">
              <a:spcBef>
                <a:spcPts val="0"/>
              </a:spcBef>
            </a:pPr>
            <a:r>
              <a:rPr lang="es-ES" dirty="0"/>
              <a:t>Marco de trabajo de las tareas que se requieren para construir software de alta calidad.</a:t>
            </a:r>
          </a:p>
          <a:p>
            <a:pPr>
              <a:spcBef>
                <a:spcPts val="0"/>
              </a:spcBef>
            </a:pPr>
            <a:endParaRPr lang="es-EC" dirty="0"/>
          </a:p>
        </p:txBody>
      </p:sp>
    </p:spTree>
    <p:extLst>
      <p:ext uri="{BB962C8B-B14F-4D97-AF65-F5344CB8AC3E}">
        <p14:creationId xmlns:p14="http://schemas.microsoft.com/office/powerpoint/2010/main" val="1143008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Introducción</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Modelos de procesos de software</a:t>
            </a:r>
          </a:p>
          <a:p>
            <a:pPr>
              <a:lnSpc>
                <a:spcPct val="90000"/>
              </a:lnSpc>
              <a:buFont typeface="Arial"/>
              <a:buChar char="•"/>
            </a:pPr>
            <a:r>
              <a:rPr lang="es-ES" sz="2800" dirty="0">
                <a:solidFill>
                  <a:srgbClr val="000000"/>
                </a:solidFill>
              </a:rPr>
              <a:t>El modelo de cascada </a:t>
            </a:r>
            <a:endParaRPr lang="es-ES" dirty="0"/>
          </a:p>
          <a:p>
            <a:pPr lvl="1">
              <a:lnSpc>
                <a:spcPct val="100000"/>
              </a:lnSpc>
              <a:buFont typeface="Arial"/>
              <a:buChar char="•"/>
            </a:pPr>
            <a:r>
              <a:rPr lang="es-ES" sz="2400" dirty="0">
                <a:solidFill>
                  <a:srgbClr val="000000"/>
                </a:solidFill>
              </a:rPr>
              <a:t>Modelo de Plan-impulsado. Fases separadas y distintas de especificación y desarrollo. </a:t>
            </a:r>
            <a:endParaRPr lang="es-ES" dirty="0"/>
          </a:p>
          <a:p>
            <a:pPr>
              <a:lnSpc>
                <a:spcPct val="90000"/>
              </a:lnSpc>
              <a:buFont typeface="Arial"/>
              <a:buChar char="•"/>
            </a:pPr>
            <a:r>
              <a:rPr lang="es-ES" sz="2800" dirty="0">
                <a:solidFill>
                  <a:srgbClr val="000000"/>
                </a:solidFill>
              </a:rPr>
              <a:t>El desarrollo incremental </a:t>
            </a:r>
            <a:endParaRPr lang="es-ES" dirty="0"/>
          </a:p>
          <a:p>
            <a:pPr lvl="1">
              <a:lnSpc>
                <a:spcPct val="100000"/>
              </a:lnSpc>
              <a:buFont typeface="Arial"/>
              <a:buChar char="•"/>
            </a:pPr>
            <a:r>
              <a:rPr lang="es-ES" sz="2400" dirty="0">
                <a:solidFill>
                  <a:srgbClr val="000000"/>
                </a:solidFill>
              </a:rPr>
              <a:t>Especificación, desarrollo y validación se intercalan. Puede ser el plan impulsado o ágil. </a:t>
            </a:r>
            <a:endParaRPr lang="es-ES" dirty="0"/>
          </a:p>
          <a:p>
            <a:pPr>
              <a:lnSpc>
                <a:spcPct val="90000"/>
              </a:lnSpc>
              <a:buFont typeface="Arial"/>
              <a:buChar char="•"/>
            </a:pPr>
            <a:endParaRPr lang="es-ES" dirty="0"/>
          </a:p>
          <a:p>
            <a:pPr lvl="0">
              <a:spcBef>
                <a:spcPts val="0"/>
              </a:spcBef>
            </a:pPr>
            <a:endParaRPr lang="es-MX" dirty="0">
              <a:solidFill>
                <a:schemeClr val="accent6">
                  <a:lumMod val="75000"/>
                </a:schemeClr>
              </a:solidFill>
            </a:endParaRPr>
          </a:p>
          <a:p>
            <a:pPr>
              <a:spcBef>
                <a:spcPts val="0"/>
              </a:spcBef>
            </a:pPr>
            <a:endParaRPr lang="es-EC" dirty="0"/>
          </a:p>
        </p:txBody>
      </p:sp>
    </p:spTree>
    <p:extLst>
      <p:ext uri="{BB962C8B-B14F-4D97-AF65-F5344CB8AC3E}">
        <p14:creationId xmlns:p14="http://schemas.microsoft.com/office/powerpoint/2010/main" val="919460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Introducción</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Modelos de procesos de software</a:t>
            </a:r>
          </a:p>
          <a:p>
            <a:pPr>
              <a:lnSpc>
                <a:spcPct val="90000"/>
              </a:lnSpc>
              <a:buFont typeface="Arial"/>
              <a:buChar char="•"/>
            </a:pPr>
            <a:r>
              <a:rPr lang="es-ES" dirty="0">
                <a:solidFill>
                  <a:srgbClr val="000000"/>
                </a:solidFill>
              </a:rPr>
              <a:t>Ingeniería de software orientado a reutilización</a:t>
            </a:r>
            <a:endParaRPr lang="es-ES" dirty="0"/>
          </a:p>
          <a:p>
            <a:pPr lvl="1">
              <a:lnSpc>
                <a:spcPct val="100000"/>
              </a:lnSpc>
              <a:buFont typeface="Arial"/>
              <a:buChar char="•"/>
            </a:pPr>
            <a:r>
              <a:rPr lang="es-ES" sz="2400" dirty="0">
                <a:solidFill>
                  <a:srgbClr val="000000"/>
                </a:solidFill>
              </a:rPr>
              <a:t>El sistema se ensambla a partir de componentes existentes. Puede ser el plan impulsado o ágil. </a:t>
            </a:r>
            <a:endParaRPr lang="es-ES" sz="2400" dirty="0"/>
          </a:p>
          <a:p>
            <a:pPr>
              <a:lnSpc>
                <a:spcPct val="90000"/>
              </a:lnSpc>
              <a:buFont typeface="Arial"/>
              <a:buChar char="•"/>
            </a:pPr>
            <a:r>
              <a:rPr lang="es-ES" dirty="0">
                <a:solidFill>
                  <a:srgbClr val="000000"/>
                </a:solidFill>
              </a:rPr>
              <a:t>En la práctica, la mayoría de los grandes sistemas se desarrollan mediante un proceso que incorpora elementos de todos estos modelos.</a:t>
            </a:r>
            <a:endParaRPr lang="es-ES" dirty="0"/>
          </a:p>
          <a:p>
            <a:pPr>
              <a:lnSpc>
                <a:spcPct val="90000"/>
              </a:lnSpc>
              <a:buFont typeface="Arial"/>
              <a:buChar char="•"/>
            </a:pPr>
            <a:endParaRPr lang="es-ES" dirty="0"/>
          </a:p>
          <a:p>
            <a:pPr lvl="0">
              <a:spcBef>
                <a:spcPts val="0"/>
              </a:spcBef>
            </a:pPr>
            <a:endParaRPr lang="es-MX" dirty="0">
              <a:solidFill>
                <a:schemeClr val="accent6">
                  <a:lumMod val="75000"/>
                </a:schemeClr>
              </a:solidFill>
            </a:endParaRPr>
          </a:p>
          <a:p>
            <a:pPr>
              <a:spcBef>
                <a:spcPts val="0"/>
              </a:spcBef>
            </a:pPr>
            <a:endParaRPr lang="es-EC" dirty="0"/>
          </a:p>
        </p:txBody>
      </p:sp>
    </p:spTree>
    <p:extLst>
      <p:ext uri="{BB962C8B-B14F-4D97-AF65-F5344CB8AC3E}">
        <p14:creationId xmlns:p14="http://schemas.microsoft.com/office/powerpoint/2010/main" val="145782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Características del proceso de SW (ii)</a:t>
            </a:r>
          </a:p>
          <a:p>
            <a:pPr marL="0" indent="0">
              <a:spcBef>
                <a:spcPts val="0"/>
              </a:spcBef>
              <a:buNone/>
            </a:pPr>
            <a:endParaRPr lang="es-ES" b="1" dirty="0"/>
          </a:p>
          <a:p>
            <a:pPr lvl="1">
              <a:spcBef>
                <a:spcPts val="0"/>
              </a:spcBef>
            </a:pPr>
            <a:r>
              <a:rPr lang="es-ES" dirty="0"/>
              <a:t>Las actividades se organizan en secuencia de modo que resulta claro cuando una actividad se realiza en orden relativo a otras actividades</a:t>
            </a:r>
          </a:p>
          <a:p>
            <a:pPr lvl="1">
              <a:spcBef>
                <a:spcPts val="0"/>
              </a:spcBef>
            </a:pPr>
            <a:r>
              <a:rPr lang="es-ES" dirty="0"/>
              <a:t>Todo proceso tiene un conjunto de principios orientadores que explican las metas de cada actividad</a:t>
            </a:r>
          </a:p>
          <a:p>
            <a:pPr lvl="1">
              <a:spcBef>
                <a:spcPts val="0"/>
              </a:spcBef>
            </a:pPr>
            <a:r>
              <a:rPr lang="es-ES" dirty="0"/>
              <a:t>Las restricciones o controles pueden aplicarse a una actividad, recurso o producto</a:t>
            </a:r>
            <a:endParaRPr lang="es-EC" dirty="0"/>
          </a:p>
        </p:txBody>
      </p:sp>
    </p:spTree>
    <p:extLst>
      <p:ext uri="{BB962C8B-B14F-4D97-AF65-F5344CB8AC3E}">
        <p14:creationId xmlns:p14="http://schemas.microsoft.com/office/powerpoint/2010/main" val="308489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de Cascada</a:t>
            </a:r>
          </a:p>
          <a:p>
            <a:pPr>
              <a:lnSpc>
                <a:spcPct val="90000"/>
              </a:lnSpc>
              <a:buFont typeface="Arial"/>
              <a:buChar char="•"/>
            </a:pPr>
            <a:endParaRPr lang="es-ES" dirty="0"/>
          </a:p>
          <a:p>
            <a:pPr lvl="0">
              <a:spcBef>
                <a:spcPts val="0"/>
              </a:spcBef>
            </a:pPr>
            <a:endParaRPr lang="es-MX" dirty="0">
              <a:solidFill>
                <a:schemeClr val="accent6">
                  <a:lumMod val="75000"/>
                </a:schemeClr>
              </a:solidFill>
            </a:endParaRPr>
          </a:p>
          <a:p>
            <a:pPr>
              <a:spcBef>
                <a:spcPts val="0"/>
              </a:spcBef>
            </a:pPr>
            <a:endParaRPr lang="es-EC" dirty="0"/>
          </a:p>
        </p:txBody>
      </p:sp>
      <p:pic>
        <p:nvPicPr>
          <p:cNvPr id="5" name="Picture 4">
            <a:extLst>
              <a:ext uri="{FF2B5EF4-FFF2-40B4-BE49-F238E27FC236}">
                <a16:creationId xmlns:a16="http://schemas.microsoft.com/office/drawing/2014/main" id="{3B6187C5-1CC4-0D41-8BC3-6570C365CE9C}"/>
              </a:ext>
            </a:extLst>
          </p:cNvPr>
          <p:cNvPicPr>
            <a:picLocks noChangeAspect="1"/>
          </p:cNvPicPr>
          <p:nvPr/>
        </p:nvPicPr>
        <p:blipFill rotWithShape="1">
          <a:blip r:embed="rId2"/>
          <a:srcRect l="3351"/>
          <a:stretch/>
        </p:blipFill>
        <p:spPr>
          <a:xfrm>
            <a:off x="708265" y="2136870"/>
            <a:ext cx="7725881" cy="4627026"/>
          </a:xfrm>
          <a:prstGeom prst="rect">
            <a:avLst/>
          </a:prstGeom>
        </p:spPr>
      </p:pic>
    </p:spTree>
    <p:extLst>
      <p:ext uri="{BB962C8B-B14F-4D97-AF65-F5344CB8AC3E}">
        <p14:creationId xmlns:p14="http://schemas.microsoft.com/office/powerpoint/2010/main" val="1925900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de Cascada</a:t>
            </a:r>
          </a:p>
          <a:p>
            <a:pPr>
              <a:lnSpc>
                <a:spcPct val="90000"/>
              </a:lnSpc>
              <a:buFont typeface="Arial"/>
              <a:buChar char="•"/>
            </a:pPr>
            <a:r>
              <a:rPr lang="es-ES" dirty="0">
                <a:solidFill>
                  <a:srgbClr val="000000"/>
                </a:solidFill>
              </a:rPr>
              <a:t>Las fases están identificadas por separado: </a:t>
            </a:r>
            <a:endParaRPr lang="es-ES" dirty="0"/>
          </a:p>
          <a:p>
            <a:pPr lvl="1">
              <a:lnSpc>
                <a:spcPct val="100000"/>
              </a:lnSpc>
              <a:buFont typeface="Arial"/>
              <a:buChar char="•"/>
            </a:pPr>
            <a:r>
              <a:rPr lang="es-ES" sz="2400" dirty="0">
                <a:solidFill>
                  <a:srgbClr val="000000"/>
                </a:solidFill>
              </a:rPr>
              <a:t>El análisis  y definición de requerimientos</a:t>
            </a:r>
            <a:endParaRPr lang="es-ES" sz="2400" dirty="0"/>
          </a:p>
          <a:p>
            <a:pPr lvl="1">
              <a:lnSpc>
                <a:spcPct val="100000"/>
              </a:lnSpc>
              <a:buFont typeface="Arial"/>
              <a:buChar char="•"/>
            </a:pPr>
            <a:r>
              <a:rPr lang="es-ES" sz="2400" dirty="0">
                <a:solidFill>
                  <a:srgbClr val="000000"/>
                </a:solidFill>
              </a:rPr>
              <a:t>Diseño del sistema y software.</a:t>
            </a:r>
            <a:endParaRPr lang="es-ES" sz="2400" dirty="0"/>
          </a:p>
          <a:p>
            <a:pPr lvl="1">
              <a:lnSpc>
                <a:spcPct val="100000"/>
              </a:lnSpc>
              <a:buFont typeface="Arial"/>
              <a:buChar char="•"/>
            </a:pPr>
            <a:r>
              <a:rPr lang="es-ES" sz="2400" dirty="0">
                <a:solidFill>
                  <a:srgbClr val="000000"/>
                </a:solidFill>
              </a:rPr>
              <a:t>Pruebas de implementación de unidades</a:t>
            </a:r>
            <a:endParaRPr lang="es-ES" sz="2400" dirty="0"/>
          </a:p>
          <a:p>
            <a:pPr lvl="1">
              <a:lnSpc>
                <a:spcPct val="100000"/>
              </a:lnSpc>
              <a:buFont typeface="Arial"/>
              <a:buChar char="•"/>
            </a:pPr>
            <a:r>
              <a:rPr lang="es-ES" sz="2400" dirty="0">
                <a:solidFill>
                  <a:srgbClr val="000000"/>
                </a:solidFill>
              </a:rPr>
              <a:t>Integración y pruebas del sistema </a:t>
            </a:r>
            <a:endParaRPr lang="es-ES" sz="2400" dirty="0"/>
          </a:p>
          <a:p>
            <a:pPr lvl="1">
              <a:lnSpc>
                <a:spcPct val="100000"/>
              </a:lnSpc>
              <a:buFont typeface="Arial"/>
              <a:buChar char="•"/>
            </a:pPr>
            <a:r>
              <a:rPr lang="es-ES" sz="2400" dirty="0">
                <a:solidFill>
                  <a:srgbClr val="000000"/>
                </a:solidFill>
              </a:rPr>
              <a:t>Operación y mantenimiento </a:t>
            </a:r>
            <a:endParaRPr lang="es-ES" sz="2400" dirty="0"/>
          </a:p>
          <a:p>
            <a:pPr>
              <a:lnSpc>
                <a:spcPct val="90000"/>
              </a:lnSpc>
              <a:buFont typeface="Arial"/>
              <a:buChar char="•"/>
            </a:pPr>
            <a:r>
              <a:rPr lang="es-ES" dirty="0">
                <a:solidFill>
                  <a:srgbClr val="000000"/>
                </a:solidFill>
              </a:rPr>
              <a:t>El principal inconveniente del modelo de la cascada es la dificultad de acomodar el cambio después de que está en marcha el proceso. En principio, una fase tiene que ser completada antes de pasar a la siguiente fase.</a:t>
            </a:r>
            <a:endParaRPr lang="es-ES" dirty="0"/>
          </a:p>
          <a:p>
            <a:pPr>
              <a:lnSpc>
                <a:spcPct val="90000"/>
              </a:lnSpc>
              <a:buFont typeface="Arial"/>
              <a:buChar char="•"/>
            </a:pPr>
            <a:endParaRPr lang="es-ES" dirty="0"/>
          </a:p>
          <a:p>
            <a:pPr lvl="0">
              <a:spcBef>
                <a:spcPts val="0"/>
              </a:spcBef>
            </a:pPr>
            <a:endParaRPr lang="es-MX" dirty="0">
              <a:solidFill>
                <a:schemeClr val="accent6">
                  <a:lumMod val="75000"/>
                </a:schemeClr>
              </a:solidFill>
            </a:endParaRPr>
          </a:p>
          <a:p>
            <a:pPr>
              <a:spcBef>
                <a:spcPts val="0"/>
              </a:spcBef>
            </a:pPr>
            <a:endParaRPr lang="es-EC" dirty="0"/>
          </a:p>
        </p:txBody>
      </p:sp>
    </p:spTree>
    <p:extLst>
      <p:ext uri="{BB962C8B-B14F-4D97-AF65-F5344CB8AC3E}">
        <p14:creationId xmlns:p14="http://schemas.microsoft.com/office/powerpoint/2010/main" val="351037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Modelo de Cascada</a:t>
            </a:r>
          </a:p>
          <a:p>
            <a:pPr>
              <a:lnSpc>
                <a:spcPct val="90000"/>
              </a:lnSpc>
              <a:buFont typeface="Arial"/>
              <a:buChar char="•"/>
            </a:pPr>
            <a:r>
              <a:rPr lang="es-ES" b="1" dirty="0">
                <a:solidFill>
                  <a:srgbClr val="000000"/>
                </a:solidFill>
              </a:rPr>
              <a:t>Problemas del Modelo de Cascada</a:t>
            </a:r>
            <a:r>
              <a:rPr lang="es-ES" dirty="0">
                <a:solidFill>
                  <a:srgbClr val="000000"/>
                </a:solidFill>
              </a:rPr>
              <a:t>: </a:t>
            </a:r>
            <a:endParaRPr lang="es-ES" dirty="0"/>
          </a:p>
          <a:p>
            <a:pPr lvl="1">
              <a:lnSpc>
                <a:spcPct val="90000"/>
              </a:lnSpc>
              <a:buFont typeface="Arial"/>
              <a:buChar char="•"/>
            </a:pPr>
            <a:r>
              <a:rPr lang="es-ES" sz="2400" dirty="0">
                <a:solidFill>
                  <a:srgbClr val="000000"/>
                </a:solidFill>
              </a:rPr>
              <a:t>Inflexible división del proyecto en fases distintas hace que sea difícil responder a las necesidades cambiantes de los clientes. </a:t>
            </a:r>
            <a:endParaRPr lang="es-ES" sz="2400" dirty="0"/>
          </a:p>
          <a:p>
            <a:pPr lvl="1">
              <a:lnSpc>
                <a:spcPct val="90000"/>
              </a:lnSpc>
              <a:buFont typeface="Arial"/>
              <a:buChar char="•"/>
            </a:pPr>
            <a:r>
              <a:rPr lang="es-ES" sz="2400" dirty="0">
                <a:solidFill>
                  <a:srgbClr val="000000"/>
                </a:solidFill>
              </a:rPr>
              <a:t>Por lo tanto, este modelo sólo es apropiado cuando los requisitos son bien entendidos y los cambios serán bastante limitados durante el proceso de diseño.</a:t>
            </a:r>
          </a:p>
          <a:p>
            <a:pPr lvl="1">
              <a:lnSpc>
                <a:spcPct val="90000"/>
              </a:lnSpc>
              <a:buFont typeface="Arial"/>
              <a:buChar char="•"/>
            </a:pPr>
            <a:r>
              <a:rPr lang="es-ES" sz="2400" dirty="0">
                <a:solidFill>
                  <a:srgbClr val="000000"/>
                </a:solidFill>
              </a:rPr>
              <a:t>Pocos sistemas tienen requisitos estables.</a:t>
            </a:r>
          </a:p>
          <a:p>
            <a:pPr lvl="1">
              <a:lnSpc>
                <a:spcPct val="90000"/>
              </a:lnSpc>
              <a:buFont typeface="Arial"/>
              <a:buChar char="•"/>
            </a:pPr>
            <a:r>
              <a:rPr lang="es-ES" sz="2400" dirty="0">
                <a:solidFill>
                  <a:srgbClr val="000000"/>
                </a:solidFill>
              </a:rPr>
              <a:t>El modelo de cascada se utiliza sobre todo para los grandes proyectos de ingeniería de sistemas en que un sistema se desarrolla en varios lugares</a:t>
            </a:r>
            <a:endParaRPr lang="es-ES" sz="2400" dirty="0"/>
          </a:p>
          <a:p>
            <a:pPr lvl="0">
              <a:spcBef>
                <a:spcPts val="0"/>
              </a:spcBef>
            </a:pPr>
            <a:endParaRPr lang="es-MX" dirty="0">
              <a:solidFill>
                <a:schemeClr val="accent6">
                  <a:lumMod val="75000"/>
                </a:schemeClr>
              </a:solidFill>
            </a:endParaRPr>
          </a:p>
          <a:p>
            <a:pPr>
              <a:spcBef>
                <a:spcPts val="0"/>
              </a:spcBef>
            </a:pPr>
            <a:endParaRPr lang="es-EC" dirty="0"/>
          </a:p>
        </p:txBody>
      </p:sp>
    </p:spTree>
    <p:extLst>
      <p:ext uri="{BB962C8B-B14F-4D97-AF65-F5344CB8AC3E}">
        <p14:creationId xmlns:p14="http://schemas.microsoft.com/office/powerpoint/2010/main" val="167204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incremental</a:t>
            </a:r>
          </a:p>
          <a:p>
            <a:pPr lvl="0">
              <a:spcBef>
                <a:spcPts val="0"/>
              </a:spcBef>
            </a:pPr>
            <a:endParaRPr lang="es-MX" dirty="0">
              <a:solidFill>
                <a:schemeClr val="accent6">
                  <a:lumMod val="75000"/>
                </a:schemeClr>
              </a:solidFill>
            </a:endParaRPr>
          </a:p>
          <a:p>
            <a:pPr>
              <a:spcBef>
                <a:spcPts val="0"/>
              </a:spcBef>
            </a:pPr>
            <a:endParaRPr lang="es-EC" dirty="0"/>
          </a:p>
        </p:txBody>
      </p:sp>
      <p:pic>
        <p:nvPicPr>
          <p:cNvPr id="4" name="Picture 3">
            <a:extLst>
              <a:ext uri="{FF2B5EF4-FFF2-40B4-BE49-F238E27FC236}">
                <a16:creationId xmlns:a16="http://schemas.microsoft.com/office/drawing/2014/main" id="{7B7D4B6A-554D-CE43-B350-42008C1C2CF1}"/>
              </a:ext>
            </a:extLst>
          </p:cNvPr>
          <p:cNvPicPr>
            <a:picLocks noChangeAspect="1"/>
          </p:cNvPicPr>
          <p:nvPr/>
        </p:nvPicPr>
        <p:blipFill>
          <a:blip r:embed="rId2"/>
          <a:stretch>
            <a:fillRect/>
          </a:stretch>
        </p:blipFill>
        <p:spPr>
          <a:xfrm>
            <a:off x="979344" y="2334127"/>
            <a:ext cx="7185312" cy="4177107"/>
          </a:xfrm>
          <a:prstGeom prst="rect">
            <a:avLst/>
          </a:prstGeom>
        </p:spPr>
      </p:pic>
    </p:spTree>
    <p:extLst>
      <p:ext uri="{BB962C8B-B14F-4D97-AF65-F5344CB8AC3E}">
        <p14:creationId xmlns:p14="http://schemas.microsoft.com/office/powerpoint/2010/main" val="3820379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incremental</a:t>
            </a:r>
          </a:p>
          <a:p>
            <a:pPr>
              <a:lnSpc>
                <a:spcPct val="90000"/>
              </a:lnSpc>
              <a:buFont typeface="Arial"/>
              <a:buChar char="•"/>
            </a:pPr>
            <a:r>
              <a:rPr lang="es-ES" b="1" dirty="0">
                <a:solidFill>
                  <a:srgbClr val="000000"/>
                </a:solidFill>
              </a:rPr>
              <a:t>Beneficios</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El costo de atender las necesidades cambiantes de los clientes se reduce. </a:t>
            </a:r>
          </a:p>
          <a:p>
            <a:pPr lvl="2">
              <a:lnSpc>
                <a:spcPct val="90000"/>
              </a:lnSpc>
              <a:buFont typeface="Arial"/>
              <a:buChar char="•"/>
            </a:pPr>
            <a:r>
              <a:rPr lang="es-ES" sz="2200" dirty="0">
                <a:solidFill>
                  <a:srgbClr val="000000"/>
                </a:solidFill>
              </a:rPr>
              <a:t>La cantidad de análisis y la documentación que tiene que ser hecho de nuevo es mucho menor que la que se requiere con el modelo de cascada. </a:t>
            </a:r>
          </a:p>
          <a:p>
            <a:pPr lvl="1">
              <a:lnSpc>
                <a:spcPct val="90000"/>
              </a:lnSpc>
              <a:buFont typeface="Arial"/>
              <a:buChar char="•"/>
            </a:pPr>
            <a:r>
              <a:rPr lang="es-ES" sz="2400" dirty="0">
                <a:solidFill>
                  <a:srgbClr val="000000"/>
                </a:solidFill>
              </a:rPr>
              <a:t>Es más fácil obtener retroalimentación de los clientes en el trabajo de desarrollo que se ha hecho.</a:t>
            </a:r>
          </a:p>
          <a:p>
            <a:pPr lvl="2">
              <a:lnSpc>
                <a:spcPct val="90000"/>
              </a:lnSpc>
              <a:buFont typeface="Arial"/>
              <a:buChar char="•"/>
            </a:pPr>
            <a:r>
              <a:rPr lang="es-ES" sz="2200" dirty="0">
                <a:solidFill>
                  <a:srgbClr val="000000"/>
                </a:solidFill>
              </a:rPr>
              <a:t>Los clientes pueden hacer comentarios sobre las manifestaciones del software y ver cuánto se ha implementado. </a:t>
            </a:r>
            <a:endParaRPr lang="es-MX" dirty="0">
              <a:solidFill>
                <a:schemeClr val="accent6">
                  <a:lumMod val="75000"/>
                </a:schemeClr>
              </a:solidFill>
            </a:endParaRPr>
          </a:p>
          <a:p>
            <a:pPr>
              <a:spcBef>
                <a:spcPts val="0"/>
              </a:spcBef>
            </a:pPr>
            <a:endParaRPr lang="es-EC" dirty="0"/>
          </a:p>
        </p:txBody>
      </p:sp>
    </p:spTree>
    <p:extLst>
      <p:ext uri="{BB962C8B-B14F-4D97-AF65-F5344CB8AC3E}">
        <p14:creationId xmlns:p14="http://schemas.microsoft.com/office/powerpoint/2010/main" val="3789079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incremental</a:t>
            </a:r>
          </a:p>
          <a:p>
            <a:pPr>
              <a:lnSpc>
                <a:spcPct val="90000"/>
              </a:lnSpc>
              <a:buFont typeface="Arial"/>
              <a:buChar char="•"/>
            </a:pPr>
            <a:r>
              <a:rPr lang="es-ES" b="1" dirty="0">
                <a:solidFill>
                  <a:srgbClr val="000000"/>
                </a:solidFill>
              </a:rPr>
              <a:t>Beneficios</a:t>
            </a:r>
            <a:r>
              <a:rPr lang="es-ES" dirty="0">
                <a:solidFill>
                  <a:srgbClr val="000000"/>
                </a:solidFill>
              </a:rPr>
              <a:t>: </a:t>
            </a:r>
            <a:endParaRPr lang="es-ES" dirty="0"/>
          </a:p>
          <a:p>
            <a:pPr lvl="1">
              <a:lnSpc>
                <a:spcPct val="90000"/>
              </a:lnSpc>
              <a:buFont typeface="Arial"/>
              <a:buChar char="•"/>
            </a:pPr>
            <a:r>
              <a:rPr lang="es-ES" sz="2400" dirty="0">
                <a:solidFill>
                  <a:srgbClr val="000000"/>
                </a:solidFill>
              </a:rPr>
              <a:t>Más rápida entrega y despliegue de software de utilidad para el cliente es posible. </a:t>
            </a:r>
          </a:p>
          <a:p>
            <a:pPr lvl="2">
              <a:lnSpc>
                <a:spcPct val="90000"/>
              </a:lnSpc>
              <a:buFont typeface="Arial"/>
              <a:buChar char="•"/>
            </a:pPr>
            <a:r>
              <a:rPr lang="es-ES" sz="2200" dirty="0">
                <a:solidFill>
                  <a:srgbClr val="000000"/>
                </a:solidFill>
              </a:rPr>
              <a:t>Los clientes pueden usar y obtener valor a partir del software anterior que es posible con un proceso de cascada.</a:t>
            </a:r>
          </a:p>
          <a:p>
            <a:pPr lvl="1">
              <a:lnSpc>
                <a:spcPct val="90000"/>
              </a:lnSpc>
              <a:buFont typeface="Arial"/>
              <a:buChar char="•"/>
            </a:pPr>
            <a:endParaRPr lang="es-ES" sz="2400" dirty="0">
              <a:solidFill>
                <a:srgbClr val="000000"/>
              </a:solidFill>
            </a:endParaRPr>
          </a:p>
          <a:p>
            <a:pPr>
              <a:spcBef>
                <a:spcPts val="0"/>
              </a:spcBef>
            </a:pPr>
            <a:endParaRPr lang="es-EC" dirty="0"/>
          </a:p>
        </p:txBody>
      </p:sp>
    </p:spTree>
    <p:extLst>
      <p:ext uri="{BB962C8B-B14F-4D97-AF65-F5344CB8AC3E}">
        <p14:creationId xmlns:p14="http://schemas.microsoft.com/office/powerpoint/2010/main" val="1854367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incremental</a:t>
            </a:r>
          </a:p>
          <a:p>
            <a:pPr>
              <a:lnSpc>
                <a:spcPct val="90000"/>
              </a:lnSpc>
              <a:buFont typeface="Arial"/>
              <a:buChar char="•"/>
            </a:pPr>
            <a:r>
              <a:rPr lang="es-ES" b="1" dirty="0">
                <a:solidFill>
                  <a:srgbClr val="000000"/>
                </a:solidFill>
              </a:rPr>
              <a:t>Problemas</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El proceso no es visible.</a:t>
            </a:r>
          </a:p>
          <a:p>
            <a:pPr lvl="2">
              <a:lnSpc>
                <a:spcPct val="90000"/>
              </a:lnSpc>
              <a:buFont typeface="Arial"/>
              <a:buChar char="•"/>
            </a:pPr>
            <a:r>
              <a:rPr lang="es-ES" sz="2200" dirty="0">
                <a:solidFill>
                  <a:srgbClr val="000000"/>
                </a:solidFill>
              </a:rPr>
              <a:t>Los gerentes necesitan entregas regulares para medir el progreso. Si se desarrollan rápidamente los sistemas, no es rentable para producir documentos que reflejen todas las versiones del sistema.</a:t>
            </a:r>
          </a:p>
          <a:p>
            <a:pPr lvl="1">
              <a:lnSpc>
                <a:spcPct val="90000"/>
              </a:lnSpc>
              <a:buFont typeface="Arial"/>
              <a:buChar char="•"/>
            </a:pPr>
            <a:r>
              <a:rPr lang="es-ES" sz="2400" dirty="0">
                <a:solidFill>
                  <a:srgbClr val="000000"/>
                </a:solidFill>
              </a:rPr>
              <a:t>Estructura del sistema tiende a degradarse a medida que se añaden nuevos incrementos. </a:t>
            </a:r>
          </a:p>
          <a:p>
            <a:pPr lvl="2">
              <a:lnSpc>
                <a:spcPct val="90000"/>
              </a:lnSpc>
              <a:buFont typeface="Arial"/>
              <a:buChar char="•"/>
            </a:pPr>
            <a:r>
              <a:rPr lang="es-ES" sz="2200" dirty="0">
                <a:solidFill>
                  <a:srgbClr val="000000"/>
                </a:solidFill>
              </a:rPr>
              <a:t>A menos tiempo y dinero que se gasta en la refactorización para mejorar el software, cambio regular tiende a corromper su estructura. La incorporación de nuevos cambios de software se vuelve cada vez más difícil y costoso.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a:p>
            <a:pPr>
              <a:spcBef>
                <a:spcPts val="0"/>
              </a:spcBef>
            </a:pPr>
            <a:endParaRPr lang="es-EC" dirty="0"/>
          </a:p>
        </p:txBody>
      </p:sp>
    </p:spTree>
    <p:extLst>
      <p:ext uri="{BB962C8B-B14F-4D97-AF65-F5344CB8AC3E}">
        <p14:creationId xmlns:p14="http://schemas.microsoft.com/office/powerpoint/2010/main" val="1162242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4163" y="630382"/>
            <a:ext cx="8574087" cy="967840"/>
          </a:xfrm>
        </p:spPr>
        <p:txBody>
          <a:bodyPr>
            <a:normAutofit/>
          </a:bodyPr>
          <a:lstStyle/>
          <a:p>
            <a:r>
              <a:rPr lang="es-EC"/>
              <a:t>Modelos de procesos de software</a:t>
            </a:r>
            <a:endParaRPr lang="es-EC" dirty="0"/>
          </a:p>
        </p:txBody>
      </p:sp>
      <p:sp>
        <p:nvSpPr>
          <p:cNvPr id="3" name="Marcador de contenido 2"/>
          <p:cNvSpPr>
            <a:spLocks noGrp="1"/>
          </p:cNvSpPr>
          <p:nvPr>
            <p:ph idx="1"/>
          </p:nvPr>
        </p:nvSpPr>
        <p:spPr>
          <a:xfrm>
            <a:off x="284163" y="1709530"/>
            <a:ext cx="8574087" cy="3992563"/>
          </a:xfrm>
        </p:spPr>
        <p:txBody>
          <a:bodyPr>
            <a:noAutofit/>
          </a:bodyPr>
          <a:lstStyle/>
          <a:p>
            <a:pPr marL="0" indent="0">
              <a:spcBef>
                <a:spcPts val="0"/>
              </a:spcBef>
              <a:buNone/>
            </a:pPr>
            <a:r>
              <a:rPr lang="es-ES" sz="2800" b="1"/>
              <a:t>Espiral</a:t>
            </a:r>
          </a:p>
          <a:p>
            <a:pPr lvl="1">
              <a:lnSpc>
                <a:spcPct val="90000"/>
              </a:lnSpc>
              <a:buFont typeface="Arial"/>
              <a:buChar char="•"/>
            </a:pPr>
            <a:endParaRPr lang="es-ES" sz="2400">
              <a:solidFill>
                <a:srgbClr val="000000"/>
              </a:solidFill>
            </a:endParaRPr>
          </a:p>
          <a:p>
            <a:pPr lvl="1">
              <a:lnSpc>
                <a:spcPct val="90000"/>
              </a:lnSpc>
              <a:buFont typeface="Arial"/>
              <a:buChar char="•"/>
            </a:pPr>
            <a:endParaRPr lang="es-ES" sz="2400">
              <a:solidFill>
                <a:srgbClr val="000000"/>
              </a:solidFill>
            </a:endParaRPr>
          </a:p>
          <a:p>
            <a:pPr>
              <a:spcBef>
                <a:spcPts val="0"/>
              </a:spcBef>
            </a:pPr>
            <a:endParaRPr lang="es-EC" dirty="0"/>
          </a:p>
        </p:txBody>
      </p:sp>
      <p:pic>
        <p:nvPicPr>
          <p:cNvPr id="5" name="Picture 4" descr="A close up of a logo&#10;&#10;Description automatically generated">
            <a:extLst>
              <a:ext uri="{FF2B5EF4-FFF2-40B4-BE49-F238E27FC236}">
                <a16:creationId xmlns:a16="http://schemas.microsoft.com/office/drawing/2014/main" id="{7EC46967-9BF4-2F48-9EB2-6C33F9CC5DF3}"/>
              </a:ext>
            </a:extLst>
          </p:cNvPr>
          <p:cNvPicPr>
            <a:picLocks noChangeAspect="1"/>
          </p:cNvPicPr>
          <p:nvPr/>
        </p:nvPicPr>
        <p:blipFill>
          <a:blip r:embed="rId3"/>
          <a:stretch>
            <a:fillRect/>
          </a:stretch>
        </p:blipFill>
        <p:spPr>
          <a:xfrm>
            <a:off x="596106" y="2324100"/>
            <a:ext cx="7950200" cy="4533900"/>
          </a:xfrm>
          <a:prstGeom prst="rect">
            <a:avLst/>
          </a:prstGeom>
        </p:spPr>
      </p:pic>
    </p:spTree>
    <p:extLst>
      <p:ext uri="{BB962C8B-B14F-4D97-AF65-F5344CB8AC3E}">
        <p14:creationId xmlns:p14="http://schemas.microsoft.com/office/powerpoint/2010/main" val="312462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Definición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Es un modelo de ciclo de vida desarrollado por Barry </a:t>
            </a:r>
            <a:r>
              <a:rPr lang="es-ES" sz="2400" dirty="0" err="1">
                <a:solidFill>
                  <a:srgbClr val="000000"/>
                </a:solidFill>
              </a:rPr>
              <a:t>Boehm</a:t>
            </a:r>
            <a:r>
              <a:rPr lang="es-ES" sz="2400" dirty="0">
                <a:solidFill>
                  <a:srgbClr val="000000"/>
                </a:solidFill>
              </a:rPr>
              <a:t> en 1988. </a:t>
            </a:r>
          </a:p>
          <a:p>
            <a:pPr lvl="1">
              <a:lnSpc>
                <a:spcPct val="90000"/>
              </a:lnSpc>
              <a:buFont typeface="Arial"/>
              <a:buChar char="•"/>
            </a:pPr>
            <a:r>
              <a:rPr lang="es-ES" sz="2400" dirty="0">
                <a:solidFill>
                  <a:srgbClr val="000000"/>
                </a:solidFill>
              </a:rPr>
              <a:t>Las actividades de este modelo son una espiral, cada bucle es una actividad. </a:t>
            </a:r>
          </a:p>
          <a:p>
            <a:pPr lvl="1">
              <a:lnSpc>
                <a:spcPct val="90000"/>
              </a:lnSpc>
              <a:buFont typeface="Arial"/>
              <a:buChar char="•"/>
            </a:pPr>
            <a:r>
              <a:rPr lang="es-ES" sz="2400" dirty="0">
                <a:solidFill>
                  <a:srgbClr val="000000"/>
                </a:solidFill>
              </a:rPr>
              <a:t>Las actividades no están fijadas a prioridad, sino que las siguientes se eligen en función del análisis de riesgo, comenzando por el bucle interior.</a:t>
            </a:r>
            <a:endParaRPr lang="es-ES" sz="2200" dirty="0">
              <a:solidFill>
                <a:srgbClr val="000000"/>
              </a:solidFill>
            </a:endParaRP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a:p>
            <a:pPr>
              <a:spcBef>
                <a:spcPts val="0"/>
              </a:spcBef>
            </a:pPr>
            <a:endParaRPr lang="es-EC" dirty="0"/>
          </a:p>
        </p:txBody>
      </p:sp>
    </p:spTree>
    <p:extLst>
      <p:ext uri="{BB962C8B-B14F-4D97-AF65-F5344CB8AC3E}">
        <p14:creationId xmlns:p14="http://schemas.microsoft.com/office/powerpoint/2010/main" val="1908943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Definición (ii)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En este modelo, el esfuerzo de desarrollo es iterativo. Tan pronto como uno completa un esfuerzo de desarrollo, otro comienza. Además, en cada desarrollo ejecutado, puedes seguir estos cuatros pasos.</a:t>
            </a:r>
          </a:p>
          <a:p>
            <a:pPr marL="917575" lvl="1">
              <a:spcBef>
                <a:spcPts val="0"/>
              </a:spcBef>
              <a:buFont typeface="Wingdings" pitchFamily="2" charset="2"/>
              <a:buAutoNum type="arabicPeriod"/>
            </a:pPr>
            <a:r>
              <a:rPr lang="es-ES_tradnl" altLang="en-US" dirty="0"/>
              <a:t>Determinar qué quieres lograr. </a:t>
            </a:r>
          </a:p>
          <a:p>
            <a:pPr marL="917575" lvl="1">
              <a:spcBef>
                <a:spcPts val="0"/>
              </a:spcBef>
              <a:buFont typeface="Wingdings" pitchFamily="2" charset="2"/>
              <a:buAutoNum type="arabicPeriod"/>
            </a:pPr>
            <a:r>
              <a:rPr lang="es-ES_tradnl" altLang="en-US" dirty="0"/>
              <a:t>Determinar las rutas alternativas que puedes tomar para lograr estas metas. Por cada una, analizar los riesgos y resultados finales, y seleccionar la mejor. </a:t>
            </a:r>
          </a:p>
          <a:p>
            <a:pPr marL="917575" lvl="1">
              <a:spcBef>
                <a:spcPts val="0"/>
              </a:spcBef>
              <a:buFont typeface="Wingdings" pitchFamily="2" charset="2"/>
              <a:buAutoNum type="arabicPeriod"/>
            </a:pPr>
            <a:r>
              <a:rPr lang="es-ES_tradnl" altLang="en-US" dirty="0"/>
              <a:t>Seguir la alternativa seleccionada en el paso 2. 	</a:t>
            </a:r>
          </a:p>
          <a:p>
            <a:pPr marL="917575" lvl="1">
              <a:spcBef>
                <a:spcPts val="0"/>
              </a:spcBef>
              <a:buFont typeface="Wingdings" pitchFamily="2" charset="2"/>
              <a:buAutoNum type="arabicPeriod"/>
            </a:pPr>
            <a:r>
              <a:rPr lang="es-ES_tradnl" altLang="en-US" dirty="0"/>
              <a:t>Establecer qué tienes terminado. </a:t>
            </a:r>
            <a:endParaRPr lang="es-ES" altLang="en-US" dirty="0"/>
          </a:p>
          <a:p>
            <a:pPr lvl="1">
              <a:lnSpc>
                <a:spcPct val="90000"/>
              </a:lnSpc>
              <a:buFont typeface="Arial"/>
              <a:buChar char="•"/>
            </a:pPr>
            <a:endParaRPr lang="es-ES" sz="2200" dirty="0">
              <a:solidFill>
                <a:srgbClr val="000000"/>
              </a:solidFill>
            </a:endParaRP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a:p>
            <a:pPr>
              <a:spcBef>
                <a:spcPts val="0"/>
              </a:spcBef>
            </a:pPr>
            <a:endParaRPr lang="es-EC" dirty="0"/>
          </a:p>
        </p:txBody>
      </p:sp>
    </p:spTree>
    <p:extLst>
      <p:ext uri="{BB962C8B-B14F-4D97-AF65-F5344CB8AC3E}">
        <p14:creationId xmlns:p14="http://schemas.microsoft.com/office/powerpoint/2010/main" val="3418775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Otras características del proceso de SW (iii)</a:t>
            </a:r>
          </a:p>
          <a:p>
            <a:pPr marL="0" indent="0">
              <a:spcBef>
                <a:spcPts val="0"/>
              </a:spcBef>
              <a:buNone/>
            </a:pPr>
            <a:endParaRPr lang="es-ES" b="1" dirty="0"/>
          </a:p>
          <a:p>
            <a:pPr lvl="0">
              <a:spcBef>
                <a:spcPts val="0"/>
              </a:spcBef>
            </a:pPr>
            <a:r>
              <a:rPr lang="es-ES" b="1" dirty="0"/>
              <a:t>Comprensión</a:t>
            </a:r>
          </a:p>
          <a:p>
            <a:pPr lvl="1">
              <a:spcBef>
                <a:spcPts val="0"/>
              </a:spcBef>
            </a:pPr>
            <a:r>
              <a:rPr lang="es-ES" dirty="0"/>
              <a:t>Está definido y es comprensible</a:t>
            </a:r>
          </a:p>
          <a:p>
            <a:pPr lvl="0">
              <a:spcBef>
                <a:spcPts val="0"/>
              </a:spcBef>
            </a:pPr>
            <a:r>
              <a:rPr lang="es-ES" b="1" dirty="0"/>
              <a:t>Visibilidad</a:t>
            </a:r>
          </a:p>
          <a:p>
            <a:pPr lvl="1">
              <a:spcBef>
                <a:spcPts val="0"/>
              </a:spcBef>
            </a:pPr>
            <a:r>
              <a:rPr lang="es-ES" dirty="0"/>
              <a:t>Se visualizan los progresos externamente</a:t>
            </a:r>
          </a:p>
          <a:p>
            <a:pPr lvl="0">
              <a:spcBef>
                <a:spcPts val="0"/>
              </a:spcBef>
            </a:pPr>
            <a:r>
              <a:rPr lang="es-ES" b="1" dirty="0"/>
              <a:t>Soporte</a:t>
            </a:r>
          </a:p>
          <a:p>
            <a:pPr lvl="1">
              <a:spcBef>
                <a:spcPts val="0"/>
              </a:spcBef>
            </a:pPr>
            <a:r>
              <a:rPr lang="es-ES" dirty="0"/>
              <a:t>Está soportado por herramientas CASE</a:t>
            </a:r>
          </a:p>
          <a:p>
            <a:pPr lvl="0">
              <a:spcBef>
                <a:spcPts val="0"/>
              </a:spcBef>
            </a:pPr>
            <a:r>
              <a:rPr lang="es-ES" b="1" dirty="0"/>
              <a:t>Aceptación</a:t>
            </a:r>
          </a:p>
          <a:p>
            <a:pPr lvl="1">
              <a:spcBef>
                <a:spcPts val="0"/>
              </a:spcBef>
            </a:pPr>
            <a:r>
              <a:rPr lang="es-ES" dirty="0"/>
              <a:t>Es aceptable para todos los actores implicados</a:t>
            </a:r>
          </a:p>
          <a:p>
            <a:pPr lvl="0">
              <a:spcBef>
                <a:spcPts val="0"/>
              </a:spcBef>
            </a:pPr>
            <a:r>
              <a:rPr lang="es-ES" b="1" dirty="0"/>
              <a:t>Confianza</a:t>
            </a:r>
          </a:p>
          <a:p>
            <a:pPr lvl="1">
              <a:spcBef>
                <a:spcPts val="0"/>
              </a:spcBef>
            </a:pPr>
            <a:r>
              <a:rPr lang="es-ES" dirty="0"/>
              <a:t>Los errores del proceso se detectan antes de que se produzcan errores en el producto</a:t>
            </a:r>
          </a:p>
        </p:txBody>
      </p:sp>
    </p:spTree>
    <p:extLst>
      <p:ext uri="{BB962C8B-B14F-4D97-AF65-F5344CB8AC3E}">
        <p14:creationId xmlns:p14="http://schemas.microsoft.com/office/powerpoint/2010/main" val="2606821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Principios básicos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Decidir qué problema se quiere resolver antes de viajar a resolverlo. </a:t>
            </a:r>
          </a:p>
          <a:p>
            <a:pPr lvl="1">
              <a:lnSpc>
                <a:spcPct val="90000"/>
              </a:lnSpc>
              <a:buFont typeface="Arial"/>
              <a:buChar char="•"/>
            </a:pPr>
            <a:r>
              <a:rPr lang="es-ES" sz="2400" dirty="0">
                <a:solidFill>
                  <a:srgbClr val="000000"/>
                </a:solidFill>
              </a:rPr>
              <a:t>Examinar tus múltiples alternativas de acción y elegir una de las más convenientes. </a:t>
            </a:r>
          </a:p>
          <a:p>
            <a:pPr lvl="1">
              <a:lnSpc>
                <a:spcPct val="90000"/>
              </a:lnSpc>
              <a:buFont typeface="Arial"/>
              <a:buChar char="•"/>
            </a:pPr>
            <a:r>
              <a:rPr lang="es-ES" sz="2400" dirty="0">
                <a:solidFill>
                  <a:srgbClr val="000000"/>
                </a:solidFill>
              </a:rPr>
              <a:t>Evaluar qué tienes hecho y qué tienes que haber aprendido después de hacer algo. </a:t>
            </a:r>
          </a:p>
          <a:p>
            <a:pPr lvl="1">
              <a:lnSpc>
                <a:spcPct val="90000"/>
              </a:lnSpc>
              <a:buFont typeface="Arial"/>
              <a:buChar char="•"/>
            </a:pPr>
            <a:r>
              <a:rPr lang="es-ES" sz="2400" dirty="0">
                <a:solidFill>
                  <a:srgbClr val="000000"/>
                </a:solidFill>
              </a:rPr>
              <a:t>No ser tan ingenuo para pensar que el sistema que estás construyendo será "EL" sistema que el cliente necesita, y </a:t>
            </a:r>
          </a:p>
          <a:p>
            <a:pPr lvl="1">
              <a:lnSpc>
                <a:spcPct val="90000"/>
              </a:lnSpc>
              <a:buFont typeface="Arial"/>
              <a:buChar char="•"/>
            </a:pPr>
            <a:r>
              <a:rPr lang="es-ES" sz="2400" dirty="0">
                <a:solidFill>
                  <a:srgbClr val="000000"/>
                </a:solidFill>
              </a:rPr>
              <a:t>Conocer (comprender) los niveles de riesgo, que tendrás que tolerar. </a:t>
            </a:r>
            <a:r>
              <a:rPr lang="es-ES_tradnl" altLang="en-US" dirty="0"/>
              <a:t> </a:t>
            </a:r>
            <a:endParaRPr lang="es-ES" altLang="en-US" dirty="0"/>
          </a:p>
          <a:p>
            <a:pPr lvl="1">
              <a:lnSpc>
                <a:spcPct val="90000"/>
              </a:lnSpc>
              <a:buFont typeface="Arial"/>
              <a:buChar char="•"/>
            </a:pPr>
            <a:endParaRPr lang="es-ES" sz="2200" dirty="0">
              <a:solidFill>
                <a:srgbClr val="000000"/>
              </a:solidFill>
            </a:endParaRP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a:p>
            <a:pPr>
              <a:spcBef>
                <a:spcPts val="0"/>
              </a:spcBef>
            </a:pPr>
            <a:endParaRPr lang="es-EC" dirty="0"/>
          </a:p>
        </p:txBody>
      </p:sp>
    </p:spTree>
    <p:extLst>
      <p:ext uri="{BB962C8B-B14F-4D97-AF65-F5344CB8AC3E}">
        <p14:creationId xmlns:p14="http://schemas.microsoft.com/office/powerpoint/2010/main" val="4259541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dirty="0">
                <a:solidFill>
                  <a:srgbClr val="000000"/>
                </a:solidFill>
              </a:rPr>
              <a:t>El Modelo Espiral mejora el Modelo de Cascada enfatizando la naturaleza iterativa del proceso de diseño. Eso introduce un ciclo de prototipo iterativo. En cada iteración, las nuevas expresiones que son obtenidas transformando otras dadas son examinadas para ver si representan progresos hacia el objetivo</a:t>
            </a:r>
            <a:r>
              <a:rPr lang="es-ES" sz="2400" dirty="0">
                <a:solidFill>
                  <a:srgbClr val="000000"/>
                </a:solidFill>
              </a:rPr>
              <a:t>. </a:t>
            </a:r>
            <a:r>
              <a:rPr lang="es-ES_tradnl" altLang="en-US" dirty="0"/>
              <a:t> </a:t>
            </a:r>
            <a:endParaRPr lang="es-ES" altLang="en-US" dirty="0"/>
          </a:p>
          <a:p>
            <a:pPr lvl="1">
              <a:lnSpc>
                <a:spcPct val="90000"/>
              </a:lnSpc>
              <a:buFont typeface="Arial"/>
              <a:buChar char="•"/>
            </a:pPr>
            <a:endParaRPr lang="es-ES" sz="2200" dirty="0">
              <a:solidFill>
                <a:srgbClr val="000000"/>
              </a:solidFill>
            </a:endParaRP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a:p>
            <a:pPr>
              <a:spcBef>
                <a:spcPts val="0"/>
              </a:spcBef>
            </a:pPr>
            <a:endParaRPr lang="es-EC" dirty="0"/>
          </a:p>
        </p:txBody>
      </p:sp>
    </p:spTree>
    <p:extLst>
      <p:ext uri="{BB962C8B-B14F-4D97-AF65-F5344CB8AC3E}">
        <p14:creationId xmlns:p14="http://schemas.microsoft.com/office/powerpoint/2010/main" val="3578873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Actividades principales (i)</a:t>
            </a:r>
            <a:r>
              <a:rPr lang="es-ES" dirty="0">
                <a:solidFill>
                  <a:srgbClr val="000000"/>
                </a:solidFill>
              </a:rPr>
              <a:t>: </a:t>
            </a:r>
            <a:endParaRPr lang="es-ES" dirty="0"/>
          </a:p>
          <a:p>
            <a:pPr lvl="1">
              <a:lnSpc>
                <a:spcPct val="90000"/>
              </a:lnSpc>
              <a:buFont typeface="Arial"/>
              <a:buChar char="•"/>
            </a:pPr>
            <a:r>
              <a:rPr lang="es-ES" sz="2400" b="1" dirty="0">
                <a:solidFill>
                  <a:srgbClr val="000000"/>
                </a:solidFill>
              </a:rPr>
              <a:t>Primer Paso</a:t>
            </a:r>
            <a:r>
              <a:rPr lang="es-ES" sz="2400" dirty="0">
                <a:solidFill>
                  <a:srgbClr val="000000"/>
                </a:solidFill>
              </a:rPr>
              <a:t>. Identificación de:</a:t>
            </a:r>
          </a:p>
          <a:p>
            <a:pPr lvl="2">
              <a:lnSpc>
                <a:spcPct val="90000"/>
              </a:lnSpc>
              <a:buFont typeface="Arial"/>
              <a:buChar char="•"/>
            </a:pPr>
            <a:r>
              <a:rPr lang="es-ES" sz="2200" dirty="0">
                <a:solidFill>
                  <a:srgbClr val="000000"/>
                </a:solidFill>
              </a:rPr>
              <a:t>Los objetivos de la parte del producto que está siendo elaborada (rendimientos, funcionalidad, adaptación al cambio, etc.). </a:t>
            </a:r>
            <a:endParaRPr lang="es-ES" sz="2400" dirty="0">
              <a:solidFill>
                <a:srgbClr val="000000"/>
              </a:solidFill>
            </a:endParaRPr>
          </a:p>
          <a:p>
            <a:pPr lvl="2">
              <a:lnSpc>
                <a:spcPct val="90000"/>
              </a:lnSpc>
              <a:buFont typeface="Arial"/>
              <a:buChar char="•"/>
            </a:pPr>
            <a:r>
              <a:rPr lang="es-ES" sz="2400" dirty="0">
                <a:solidFill>
                  <a:srgbClr val="000000"/>
                </a:solidFill>
              </a:rPr>
              <a:t>Las alternativas principales de la implementación de esta porción del producto (usar el diseño A, usar el diseño B, reutilizar el módulo X de la aplicación Z, comprar a un proveedor externo, etc.). </a:t>
            </a:r>
          </a:p>
          <a:p>
            <a:pPr lvl="2">
              <a:lnSpc>
                <a:spcPct val="90000"/>
              </a:lnSpc>
              <a:buFont typeface="Arial"/>
              <a:buChar char="•"/>
            </a:pPr>
            <a:r>
              <a:rPr lang="es-ES" sz="2200" dirty="0">
                <a:solidFill>
                  <a:srgbClr val="000000"/>
                </a:solidFill>
              </a:rPr>
              <a:t>Las restricciones impuestas para cada alternativa (costes, planificaciones, interfaces, etc.). </a:t>
            </a:r>
            <a:endParaRPr lang="es-EC" dirty="0"/>
          </a:p>
        </p:txBody>
      </p:sp>
    </p:spTree>
    <p:extLst>
      <p:ext uri="{BB962C8B-B14F-4D97-AF65-F5344CB8AC3E}">
        <p14:creationId xmlns:p14="http://schemas.microsoft.com/office/powerpoint/2010/main" val="1916739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Actividades principales (ii)</a:t>
            </a:r>
            <a:r>
              <a:rPr lang="es-ES" dirty="0">
                <a:solidFill>
                  <a:srgbClr val="000000"/>
                </a:solidFill>
              </a:rPr>
              <a:t>: </a:t>
            </a:r>
            <a:endParaRPr lang="es-ES" dirty="0"/>
          </a:p>
          <a:p>
            <a:pPr lvl="1">
              <a:lnSpc>
                <a:spcPct val="90000"/>
              </a:lnSpc>
              <a:buFont typeface="Arial"/>
              <a:buChar char="•"/>
            </a:pPr>
            <a:r>
              <a:rPr lang="es-ES" sz="2400" b="1" dirty="0">
                <a:solidFill>
                  <a:srgbClr val="000000"/>
                </a:solidFill>
              </a:rPr>
              <a:t>Segundo paso</a:t>
            </a:r>
            <a:r>
              <a:rPr lang="es-ES" sz="2400" dirty="0">
                <a:solidFill>
                  <a:srgbClr val="000000"/>
                </a:solidFill>
              </a:rPr>
              <a:t>. </a:t>
            </a:r>
          </a:p>
          <a:p>
            <a:pPr lvl="2">
              <a:lnSpc>
                <a:spcPct val="90000"/>
              </a:lnSpc>
              <a:buFont typeface="Arial"/>
              <a:buChar char="•"/>
            </a:pPr>
            <a:r>
              <a:rPr lang="es-ES" sz="2200" dirty="0">
                <a:solidFill>
                  <a:srgbClr val="000000"/>
                </a:solidFill>
              </a:rPr>
              <a:t>Evaluar las diferentes alternativas que se plantean teniendo en cuenta los objetivos a conseguir y las restricciones impuestas. Frecuentemente, este paso identifica las áreas de incertidumbre del proyecto con sus correspondientes riesgos.</a:t>
            </a:r>
          </a:p>
          <a:p>
            <a:pPr lvl="2">
              <a:lnSpc>
                <a:spcPct val="90000"/>
              </a:lnSpc>
              <a:buFont typeface="Arial"/>
              <a:buChar char="•"/>
            </a:pPr>
            <a:r>
              <a:rPr lang="es-ES" sz="2200" dirty="0">
                <a:solidFill>
                  <a:srgbClr val="000000"/>
                </a:solidFill>
              </a:rPr>
              <a:t>Si existen riesgos, lo siguiente es la formulación de una estrategia efectiva en coste (utilizando prototipos, simulación, bancos de prueba, cuestionario para los usuarios, modelización analítica o combinaciones de éstas y otras técnicas de resolución de riesgos) para resolver dichos riesgos.</a:t>
            </a: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81878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Actividades principales (iii)</a:t>
            </a:r>
            <a:r>
              <a:rPr lang="es-ES" dirty="0">
                <a:solidFill>
                  <a:srgbClr val="000000"/>
                </a:solidFill>
              </a:rPr>
              <a:t>: </a:t>
            </a:r>
            <a:endParaRPr lang="es-ES" dirty="0"/>
          </a:p>
          <a:p>
            <a:pPr lvl="1">
              <a:lnSpc>
                <a:spcPct val="90000"/>
              </a:lnSpc>
              <a:buFont typeface="Arial"/>
              <a:buChar char="•"/>
            </a:pPr>
            <a:r>
              <a:rPr lang="es-ES" sz="2400" b="1" dirty="0">
                <a:solidFill>
                  <a:srgbClr val="000000"/>
                </a:solidFill>
              </a:rPr>
              <a:t>Tercer paso</a:t>
            </a:r>
            <a:r>
              <a:rPr lang="es-ES" sz="2400" dirty="0">
                <a:solidFill>
                  <a:srgbClr val="000000"/>
                </a:solidFill>
              </a:rPr>
              <a:t>. Consiste en desarrollar, verificar y validar (probar): </a:t>
            </a:r>
          </a:p>
          <a:p>
            <a:pPr lvl="2">
              <a:lnSpc>
                <a:spcPct val="90000"/>
              </a:lnSpc>
              <a:buFont typeface="Arial"/>
              <a:buChar char="•"/>
            </a:pPr>
            <a:r>
              <a:rPr lang="es-ES" sz="2200" dirty="0">
                <a:solidFill>
                  <a:srgbClr val="000000"/>
                </a:solidFill>
              </a:rPr>
              <a:t>Tareas de la actividad propia y de prueba.</a:t>
            </a:r>
            <a:endParaRPr lang="es-ES" sz="2400" dirty="0">
              <a:solidFill>
                <a:srgbClr val="000000"/>
              </a:solidFill>
            </a:endParaRPr>
          </a:p>
          <a:p>
            <a:pPr lvl="2">
              <a:lnSpc>
                <a:spcPct val="90000"/>
              </a:lnSpc>
              <a:buFont typeface="Arial"/>
              <a:buChar char="•"/>
            </a:pPr>
            <a:r>
              <a:rPr lang="es-ES" sz="2200" dirty="0">
                <a:solidFill>
                  <a:srgbClr val="000000"/>
                </a:solidFill>
              </a:rPr>
              <a:t>Análisis de alternativas e identificación resolución de riesgos. </a:t>
            </a:r>
            <a:endParaRPr lang="es-ES" sz="2400" dirty="0">
              <a:solidFill>
                <a:srgbClr val="000000"/>
              </a:solidFill>
            </a:endParaRPr>
          </a:p>
          <a:p>
            <a:pPr lvl="2">
              <a:lnSpc>
                <a:spcPct val="90000"/>
              </a:lnSpc>
              <a:buFont typeface="Arial"/>
              <a:buChar char="•"/>
            </a:pPr>
            <a:r>
              <a:rPr lang="es-ES" sz="2200" dirty="0">
                <a:solidFill>
                  <a:srgbClr val="000000"/>
                </a:solidFill>
              </a:rPr>
              <a:t>Dependiendo del resultado de la evaluación de los riesgos, se elige un modelo para el desarrollo, el que puede ser cualquiera de los otros existentes, como formal, evolutivo, cascada, etc.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517770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Actividades principales (iv)</a:t>
            </a:r>
            <a:r>
              <a:rPr lang="es-ES" dirty="0">
                <a:solidFill>
                  <a:srgbClr val="000000"/>
                </a:solidFill>
              </a:rPr>
              <a:t>: </a:t>
            </a:r>
            <a:endParaRPr lang="es-ES" dirty="0"/>
          </a:p>
          <a:p>
            <a:pPr lvl="1">
              <a:lnSpc>
                <a:spcPct val="90000"/>
              </a:lnSpc>
              <a:buFont typeface="Arial"/>
              <a:buChar char="•"/>
            </a:pPr>
            <a:r>
              <a:rPr lang="es-ES" sz="2400" b="1" dirty="0">
                <a:solidFill>
                  <a:srgbClr val="000000"/>
                </a:solidFill>
              </a:rPr>
              <a:t>Cuarto paso. </a:t>
            </a:r>
            <a:r>
              <a:rPr lang="es-ES" sz="2400" dirty="0">
                <a:solidFill>
                  <a:srgbClr val="000000"/>
                </a:solidFill>
              </a:rPr>
              <a:t>Revisar todo lo hecho, evaluándolo, y con ello decidir si se continúa con las fases siguientes y planificar la próxima actividad</a:t>
            </a:r>
            <a:r>
              <a:rPr lang="es-ES" sz="2200" dirty="0">
                <a:solidFill>
                  <a:srgbClr val="000000"/>
                </a:solidFill>
              </a:rPr>
              <a:t>.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1664497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Características</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En cada giro se construye un nuevo modelo del sistema completo. </a:t>
            </a:r>
          </a:p>
          <a:p>
            <a:pPr lvl="1">
              <a:lnSpc>
                <a:spcPct val="90000"/>
              </a:lnSpc>
              <a:buFont typeface="Arial"/>
              <a:buChar char="•"/>
            </a:pPr>
            <a:r>
              <a:rPr lang="es-ES" sz="2400" dirty="0">
                <a:solidFill>
                  <a:srgbClr val="000000"/>
                </a:solidFill>
              </a:rPr>
              <a:t>Este modelo puede combinarse con otros modelos de proceso de desarrollo (cascada, evolutivo). </a:t>
            </a:r>
          </a:p>
          <a:p>
            <a:pPr lvl="1">
              <a:lnSpc>
                <a:spcPct val="90000"/>
              </a:lnSpc>
              <a:buFont typeface="Arial"/>
              <a:buChar char="•"/>
            </a:pPr>
            <a:r>
              <a:rPr lang="es-ES" sz="2400" dirty="0">
                <a:solidFill>
                  <a:srgbClr val="000000"/>
                </a:solidFill>
              </a:rPr>
              <a:t>Mejor modelo para el desarrollo de grandes sistemas. </a:t>
            </a:r>
          </a:p>
          <a:p>
            <a:pPr lvl="1">
              <a:lnSpc>
                <a:spcPct val="90000"/>
              </a:lnSpc>
              <a:buFont typeface="Arial"/>
              <a:buChar char="•"/>
            </a:pPr>
            <a:r>
              <a:rPr lang="es-ES" sz="2400" dirty="0">
                <a:solidFill>
                  <a:srgbClr val="000000"/>
                </a:solidFill>
              </a:rPr>
              <a:t>El análisis de riesgo requiere la participación de personal  altamente calificado. </a:t>
            </a:r>
            <a:r>
              <a:rPr lang="es-ES" sz="2200" dirty="0">
                <a:solidFill>
                  <a:srgbClr val="000000"/>
                </a:solidFill>
              </a:rPr>
              <a:t>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429786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Ventajas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El modelo en espiral puede adaptarse y aplicarse a lo largo de la vida del software de computadora. </a:t>
            </a:r>
          </a:p>
          <a:p>
            <a:pPr lvl="1">
              <a:lnSpc>
                <a:spcPct val="90000"/>
              </a:lnSpc>
              <a:buFont typeface="Arial"/>
              <a:buChar char="•"/>
            </a:pPr>
            <a:r>
              <a:rPr lang="es-ES" sz="2400" dirty="0">
                <a:solidFill>
                  <a:srgbClr val="000000"/>
                </a:solidFill>
              </a:rPr>
              <a:t>Como el software evoluciona a medida que progresa el proceso, el desarrollador y el cliente comprenden y reaccionan mejor ante riesgos en cada uno de los nivele evolutivos. </a:t>
            </a:r>
          </a:p>
          <a:p>
            <a:pPr lvl="1">
              <a:lnSpc>
                <a:spcPct val="90000"/>
              </a:lnSpc>
              <a:buFont typeface="Arial"/>
              <a:buChar char="•"/>
            </a:pPr>
            <a:r>
              <a:rPr lang="es-ES" sz="2400" dirty="0">
                <a:solidFill>
                  <a:srgbClr val="000000"/>
                </a:solidFill>
              </a:rPr>
              <a:t>El modelo en espiral permite a quien lo desarrolla aplicar el enfoque de construcción de prototipos en cualquier etapa de evolución del producto.  </a:t>
            </a:r>
            <a:r>
              <a:rPr lang="es-ES" sz="2200" dirty="0">
                <a:solidFill>
                  <a:srgbClr val="000000"/>
                </a:solidFill>
              </a:rPr>
              <a:t>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342339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Espiral</a:t>
            </a:r>
          </a:p>
          <a:p>
            <a:pPr>
              <a:lnSpc>
                <a:spcPct val="90000"/>
              </a:lnSpc>
              <a:buFont typeface="Arial"/>
              <a:buChar char="•"/>
            </a:pPr>
            <a:r>
              <a:rPr lang="es-ES" b="1" dirty="0">
                <a:solidFill>
                  <a:srgbClr val="000000"/>
                </a:solidFill>
              </a:rPr>
              <a:t>Ventajas (ii)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El modelo en espiral demanda una consideración directa de los riesgos técnicos en todas las etapas del proyecto y si se aplica adecuadamente debe reducir los riesgos antes de que se conviertan en problemas. </a:t>
            </a:r>
          </a:p>
          <a:p>
            <a:pPr lvl="1">
              <a:lnSpc>
                <a:spcPct val="90000"/>
              </a:lnSpc>
              <a:buFont typeface="Arial"/>
              <a:buChar char="•"/>
            </a:pPr>
            <a:r>
              <a:rPr lang="es-ES" sz="2400" dirty="0">
                <a:solidFill>
                  <a:srgbClr val="000000"/>
                </a:solidFill>
              </a:rPr>
              <a:t>En la utilización de grandes sistemas a doblado la productividad.  </a:t>
            </a:r>
            <a:r>
              <a:rPr lang="es-ES" sz="2200" dirty="0">
                <a:solidFill>
                  <a:srgbClr val="000000"/>
                </a:solidFill>
              </a:rPr>
              <a:t>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2735779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pic>
        <p:nvPicPr>
          <p:cNvPr id="4" name="Picture 4">
            <a:extLst>
              <a:ext uri="{FF2B5EF4-FFF2-40B4-BE49-F238E27FC236}">
                <a16:creationId xmlns:a16="http://schemas.microsoft.com/office/drawing/2014/main" id="{49085C9B-1ABE-EF4E-A177-EC597FF49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101" y="2140912"/>
            <a:ext cx="4065797" cy="471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13086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Otras características del proceso de SW (iii)</a:t>
            </a:r>
          </a:p>
          <a:p>
            <a:pPr marL="0" indent="0">
              <a:spcBef>
                <a:spcPts val="0"/>
              </a:spcBef>
              <a:buNone/>
            </a:pPr>
            <a:endParaRPr lang="es-ES" b="1" dirty="0"/>
          </a:p>
          <a:p>
            <a:pPr lvl="0">
              <a:spcBef>
                <a:spcPts val="0"/>
              </a:spcBef>
            </a:pPr>
            <a:r>
              <a:rPr lang="es-ES" b="1" dirty="0"/>
              <a:t>Robustez</a:t>
            </a:r>
          </a:p>
          <a:p>
            <a:pPr lvl="1">
              <a:spcBef>
                <a:spcPts val="0"/>
              </a:spcBef>
            </a:pPr>
            <a:r>
              <a:rPr lang="es-ES" dirty="0"/>
              <a:t>Se puede continuar a pesar de problemas inesperados</a:t>
            </a:r>
          </a:p>
          <a:p>
            <a:pPr lvl="0">
              <a:spcBef>
                <a:spcPts val="0"/>
              </a:spcBef>
            </a:pPr>
            <a:r>
              <a:rPr lang="es-ES" b="1" dirty="0"/>
              <a:t>Capacidad de mantenimiento</a:t>
            </a:r>
          </a:p>
          <a:p>
            <a:pPr lvl="1">
              <a:spcBef>
                <a:spcPts val="0"/>
              </a:spcBef>
            </a:pPr>
            <a:r>
              <a:rPr lang="es-ES" dirty="0"/>
              <a:t>Puede ajustarse a las necesidades de cambio de la organización</a:t>
            </a:r>
          </a:p>
          <a:p>
            <a:pPr lvl="0">
              <a:spcBef>
                <a:spcPts val="0"/>
              </a:spcBef>
            </a:pPr>
            <a:r>
              <a:rPr lang="es-ES" b="1" dirty="0"/>
              <a:t>Rapidez</a:t>
            </a:r>
          </a:p>
          <a:p>
            <a:pPr lvl="1">
              <a:spcBef>
                <a:spcPts val="0"/>
              </a:spcBef>
            </a:pPr>
            <a:r>
              <a:rPr lang="es-ES" dirty="0"/>
              <a:t>Con qué “velocidad” se producen los sistemas</a:t>
            </a:r>
          </a:p>
          <a:p>
            <a:pPr lvl="0">
              <a:spcBef>
                <a:spcPts val="0"/>
              </a:spcBef>
            </a:pPr>
            <a:r>
              <a:rPr lang="es-ES" b="1" dirty="0"/>
              <a:t>Adaptación</a:t>
            </a:r>
          </a:p>
          <a:p>
            <a:pPr lvl="1">
              <a:spcBef>
                <a:spcPts val="0"/>
              </a:spcBef>
            </a:pPr>
            <a:r>
              <a:rPr lang="es-ES" dirty="0"/>
              <a:t>Capacidad que tiene un usuario del mismo de adaptarlo a sus necesidades</a:t>
            </a:r>
            <a:endParaRPr lang="es-EC" dirty="0"/>
          </a:p>
        </p:txBody>
      </p:sp>
    </p:spTree>
    <p:extLst>
      <p:ext uri="{BB962C8B-B14F-4D97-AF65-F5344CB8AC3E}">
        <p14:creationId xmlns:p14="http://schemas.microsoft.com/office/powerpoint/2010/main" val="573730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Definición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Es un modelo de proceso del ciclo de vida clásico que enfatiza un ciclo de vida de desarrollo extremadamente corto.  </a:t>
            </a:r>
            <a:r>
              <a:rPr lang="es-ES" sz="2200" dirty="0">
                <a:solidFill>
                  <a:srgbClr val="000000"/>
                </a:solidFill>
              </a:rPr>
              <a:t> </a:t>
            </a:r>
          </a:p>
          <a:p>
            <a:pPr lvl="1">
              <a:lnSpc>
                <a:spcPct val="90000"/>
              </a:lnSpc>
              <a:buFont typeface="Arial"/>
              <a:buChar char="•"/>
            </a:pPr>
            <a:r>
              <a:rPr lang="es-ES" dirty="0">
                <a:solidFill>
                  <a:srgbClr val="000000"/>
                </a:solidFill>
              </a:rPr>
              <a:t>El modelo DRA es una adaptación a alta velocidad del ciclo de vida clásico en el que se logra el desarrollo rápido utilizando un enfoque de construcción basado en componentes. Si se comprenden bien los requisitos y se limita el ámbito del proyecto, el proceso DRA permite al equipo de desarrollo crear un sistema completamente funcional dentro de períodos cortos de tiempo. </a:t>
            </a:r>
            <a:endParaRPr lang="es-ES" sz="2200" dirty="0">
              <a:solidFill>
                <a:srgbClr val="000000"/>
              </a:solidFill>
            </a:endParaRP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488401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Definición (ii)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Cuando se utiliza principalmente para aplicaciones de sistemas de información, el enfoque DRA comprende las siguientes fases:</a:t>
            </a:r>
          </a:p>
          <a:p>
            <a:pPr lvl="2">
              <a:lnSpc>
                <a:spcPct val="90000"/>
              </a:lnSpc>
              <a:buFont typeface="Arial"/>
              <a:buChar char="•"/>
            </a:pPr>
            <a:r>
              <a:rPr lang="es-ES" sz="2200" b="1" dirty="0">
                <a:solidFill>
                  <a:srgbClr val="000000"/>
                </a:solidFill>
              </a:rPr>
              <a:t>Modelado de gestión:</a:t>
            </a:r>
            <a:r>
              <a:rPr lang="es-ES" sz="2200" dirty="0">
                <a:solidFill>
                  <a:srgbClr val="000000"/>
                </a:solidFill>
              </a:rPr>
              <a:t> El flujo de información entre las funciones de gestión se modela de forma que responda a las siguientes preguntas: ¿Qué información conduce el proceso de gestión? ¿Qué información se genera? ¿Quién la genera? ¿A dónde va la información? ¿Quién la procesa? </a:t>
            </a:r>
            <a:endParaRPr lang="es-ES" sz="2400" dirty="0">
              <a:solidFill>
                <a:srgbClr val="000000"/>
              </a:solidFill>
            </a:endParaRPr>
          </a:p>
          <a:p>
            <a:pPr lvl="2">
              <a:lnSpc>
                <a:spcPct val="90000"/>
              </a:lnSpc>
              <a:buFont typeface="Arial"/>
              <a:buChar char="•"/>
            </a:pPr>
            <a:r>
              <a:rPr lang="es-ES" sz="2200" b="1" dirty="0">
                <a:solidFill>
                  <a:srgbClr val="000000"/>
                </a:solidFill>
              </a:rPr>
              <a:t>Modelado de datos:</a:t>
            </a:r>
            <a:r>
              <a:rPr lang="es-ES" sz="2200" dirty="0">
                <a:solidFill>
                  <a:srgbClr val="000000"/>
                </a:solidFill>
              </a:rPr>
              <a:t> El flujo de información definido como parte de la fase de modelado de gestión refina como un conjunto de objetos de datos necesarios para apoyar la empresa. Se definen las características de cada uno de los objetos y relaciones entre estos objetos.</a:t>
            </a: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2684328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Definición (iii)</a:t>
            </a:r>
            <a:r>
              <a:rPr lang="es-ES" dirty="0">
                <a:solidFill>
                  <a:srgbClr val="000000"/>
                </a:solidFill>
              </a:rPr>
              <a:t>: </a:t>
            </a:r>
            <a:endParaRPr lang="es-ES" dirty="0"/>
          </a:p>
          <a:p>
            <a:pPr lvl="1">
              <a:lnSpc>
                <a:spcPct val="90000"/>
              </a:lnSpc>
              <a:buFont typeface="Arial"/>
              <a:buChar char="•"/>
            </a:pPr>
            <a:r>
              <a:rPr lang="es-ES" sz="2400" b="1" dirty="0">
                <a:solidFill>
                  <a:srgbClr val="000000"/>
                </a:solidFill>
              </a:rPr>
              <a:t>Modelado de procesos:</a:t>
            </a:r>
            <a:r>
              <a:rPr lang="es-ES" sz="2400" dirty="0">
                <a:solidFill>
                  <a:srgbClr val="000000"/>
                </a:solidFill>
              </a:rPr>
              <a:t> Los objetos de datos definidos en la fase de modelado de datos quedan transformados para lograr el flujo de información necesario para implementar una función de gestión. Las descripciones se crean para añadir, modificar, suprimir, o recuperar un objeto de datos.</a:t>
            </a:r>
          </a:p>
          <a:p>
            <a:pPr lvl="1">
              <a:lnSpc>
                <a:spcPct val="90000"/>
              </a:lnSpc>
              <a:buFont typeface="Arial"/>
              <a:buChar char="•"/>
            </a:pPr>
            <a:r>
              <a:rPr lang="es-ES" sz="2400" b="1" dirty="0">
                <a:solidFill>
                  <a:srgbClr val="000000"/>
                </a:solidFill>
              </a:rPr>
              <a:t>Generación de aplicaciones:</a:t>
            </a:r>
            <a:r>
              <a:rPr lang="es-ES" sz="2400" dirty="0">
                <a:solidFill>
                  <a:srgbClr val="000000"/>
                </a:solidFill>
              </a:rPr>
              <a:t> El DRA asume la utilización de técnicas de cuarta generación. En lugar de crear software con lenguajes de programación de tercera generación, el proceso DRA trabaja para volver a utilizar componentes de programas ya existentes (cuando es posible) o a crear componentes reutilizables (cuando sea necesario). En todos los casos se utilizan herramientas automáticas para facilitar la construcción del software.</a:t>
            </a:r>
          </a:p>
          <a:p>
            <a:pPr lvl="1">
              <a:lnSpc>
                <a:spcPct val="90000"/>
              </a:lnSpc>
              <a:buFont typeface="Arial"/>
              <a:buChar char="•"/>
            </a:pPr>
            <a:endParaRPr lang="es-ES" sz="2400" dirty="0">
              <a:solidFill>
                <a:srgbClr val="000000"/>
              </a:solidFill>
            </a:endParaRPr>
          </a:p>
          <a:p>
            <a:pPr lvl="1">
              <a:lnSpc>
                <a:spcPct val="90000"/>
              </a:lnSpc>
              <a:buFont typeface="Arial"/>
              <a:buChar char="•"/>
            </a:pPr>
            <a:r>
              <a:rPr lang="es-ES" sz="2400" dirty="0">
                <a:solidFill>
                  <a:srgbClr val="000000"/>
                </a:solidFill>
              </a:rPr>
              <a:t>Prueba y entrega: Como el proceso DRA enfatiza la reutilización, ya se han comprobado muchos de los componentes de los programas. Esto reduce tiempo de pruebas. Sin embargo, se deben probar todos los componentes nuevos y se deben ejercitar todas las interfaces a fondo.</a:t>
            </a:r>
          </a:p>
          <a:p>
            <a:pPr lvl="1">
              <a:lnSpc>
                <a:spcPct val="90000"/>
              </a:lnSpc>
              <a:buFont typeface="Arial"/>
              <a:buChar char="•"/>
            </a:pPr>
            <a:endParaRPr lang="es-ES" sz="2400" dirty="0">
              <a:solidFill>
                <a:srgbClr val="000000"/>
              </a:solidFill>
            </a:endParaRPr>
          </a:p>
          <a:p>
            <a:pPr lvl="2">
              <a:lnSpc>
                <a:spcPct val="90000"/>
              </a:lnSpc>
              <a:buFont typeface="Arial"/>
              <a:buChar char="•"/>
            </a:pPr>
            <a:r>
              <a:rPr lang="es-ES" sz="2200" dirty="0">
                <a:solidFill>
                  <a:srgbClr val="000000"/>
                </a:solidFill>
              </a:rPr>
              <a:t>.</a:t>
            </a: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2370146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Definición (iv)</a:t>
            </a:r>
            <a:r>
              <a:rPr lang="es-ES" dirty="0">
                <a:solidFill>
                  <a:srgbClr val="000000"/>
                </a:solidFill>
              </a:rPr>
              <a:t>: </a:t>
            </a:r>
            <a:endParaRPr lang="es-ES" dirty="0"/>
          </a:p>
          <a:p>
            <a:pPr lvl="1">
              <a:lnSpc>
                <a:spcPct val="90000"/>
              </a:lnSpc>
              <a:buFont typeface="Arial"/>
              <a:buChar char="•"/>
            </a:pPr>
            <a:r>
              <a:rPr lang="es-ES" sz="2400" b="1" dirty="0">
                <a:solidFill>
                  <a:srgbClr val="000000"/>
                </a:solidFill>
              </a:rPr>
              <a:t>Prueba y entrega:</a:t>
            </a:r>
            <a:r>
              <a:rPr lang="es-ES" sz="2400" dirty="0">
                <a:solidFill>
                  <a:srgbClr val="000000"/>
                </a:solidFill>
              </a:rPr>
              <a:t> Como el proceso DRA enfatiza la reutilización, ya se han comprobado muchos de los componentes de los programas. Esto reduce tiempo de pruebas. Sin embargo, se deben probar todos los componentes nuevos y se deben ejercitar todas las interfaces a fondo.</a:t>
            </a:r>
          </a:p>
        </p:txBody>
      </p:sp>
    </p:spTree>
    <p:extLst>
      <p:ext uri="{BB962C8B-B14F-4D97-AF65-F5344CB8AC3E}">
        <p14:creationId xmlns:p14="http://schemas.microsoft.com/office/powerpoint/2010/main" val="2769371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Limitaciones</a:t>
            </a:r>
            <a:r>
              <a:rPr lang="es-ES" dirty="0">
                <a:solidFill>
                  <a:srgbClr val="000000"/>
                </a:solidFill>
              </a:rPr>
              <a:t>: </a:t>
            </a:r>
            <a:endParaRPr lang="es-ES" dirty="0"/>
          </a:p>
          <a:p>
            <a:pPr lvl="1">
              <a:lnSpc>
                <a:spcPct val="90000"/>
              </a:lnSpc>
              <a:buFont typeface="Arial"/>
              <a:buChar char="•"/>
            </a:pPr>
            <a:r>
              <a:rPr lang="es-ES" sz="2400" dirty="0">
                <a:solidFill>
                  <a:srgbClr val="000000"/>
                </a:solidFill>
              </a:rPr>
              <a:t>Las limitaciones de tiempo impuestas en un proyecto DRA demandan ámbito en escalas. </a:t>
            </a:r>
          </a:p>
          <a:p>
            <a:pPr lvl="2">
              <a:lnSpc>
                <a:spcPct val="90000"/>
              </a:lnSpc>
              <a:buFont typeface="Arial"/>
              <a:buChar char="•"/>
            </a:pPr>
            <a:r>
              <a:rPr lang="es-ES" sz="2200" dirty="0">
                <a:solidFill>
                  <a:srgbClr val="000000"/>
                </a:solidFill>
              </a:rPr>
              <a:t>Si una aplicación de gestión puede modularse de forma que permita completarse cada una de las funciones principales en menos de tres meses, es el candidato del DRA. </a:t>
            </a:r>
          </a:p>
          <a:p>
            <a:pPr lvl="2">
              <a:lnSpc>
                <a:spcPct val="90000"/>
              </a:lnSpc>
              <a:buFont typeface="Arial"/>
              <a:buChar char="•"/>
            </a:pPr>
            <a:r>
              <a:rPr lang="es-ES" sz="2200" dirty="0">
                <a:solidFill>
                  <a:srgbClr val="000000"/>
                </a:solidFill>
              </a:rPr>
              <a:t>Cada una de las funciones puede ser afrontada por un equipo DRA diferente y ser integradas en un solo conjunto.</a:t>
            </a:r>
            <a:endParaRPr lang="es-ES" sz="2400" dirty="0">
              <a:solidFill>
                <a:srgbClr val="000000"/>
              </a:solidFill>
            </a:endParaRPr>
          </a:p>
        </p:txBody>
      </p:sp>
    </p:spTree>
    <p:extLst>
      <p:ext uri="{BB962C8B-B14F-4D97-AF65-F5344CB8AC3E}">
        <p14:creationId xmlns:p14="http://schemas.microsoft.com/office/powerpoint/2010/main" val="842369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Problemas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Para proyectos grandes aunque por escalas, el DRA requiere recursos humanos suficientes como para crear el número correcto de equipos DRA.</a:t>
            </a:r>
          </a:p>
          <a:p>
            <a:pPr lvl="1">
              <a:lnSpc>
                <a:spcPct val="90000"/>
              </a:lnSpc>
              <a:buFont typeface="Arial"/>
              <a:buChar char="•"/>
            </a:pPr>
            <a:r>
              <a:rPr lang="es-ES" sz="2400" dirty="0">
                <a:solidFill>
                  <a:srgbClr val="000000"/>
                </a:solidFill>
              </a:rPr>
              <a:t>DRA requiere clientes y desarrolladores comprometidos en las rápidas actividades necesarias para completar un sistema en un marco de tiempo abreviado. Si no hay compromiso, por ninguna de las partes constituyentes, los proyectos DRA fracasarán.</a:t>
            </a:r>
          </a:p>
        </p:txBody>
      </p:sp>
    </p:spTree>
    <p:extLst>
      <p:ext uri="{BB962C8B-B14F-4D97-AF65-F5344CB8AC3E}">
        <p14:creationId xmlns:p14="http://schemas.microsoft.com/office/powerpoint/2010/main" val="2792159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Problemas (ii)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No todos los tipos de aplicaciones son apropiados para DRA. </a:t>
            </a:r>
          </a:p>
          <a:p>
            <a:pPr lvl="1">
              <a:lnSpc>
                <a:spcPct val="90000"/>
              </a:lnSpc>
              <a:buFont typeface="Arial"/>
              <a:buChar char="•"/>
            </a:pPr>
            <a:r>
              <a:rPr lang="es-ES" sz="2400" dirty="0">
                <a:solidFill>
                  <a:srgbClr val="000000"/>
                </a:solidFill>
              </a:rPr>
              <a:t>Si un sistema no puede </a:t>
            </a:r>
            <a:r>
              <a:rPr lang="es-ES" sz="2400" dirty="0" err="1">
                <a:solidFill>
                  <a:srgbClr val="000000"/>
                </a:solidFill>
              </a:rPr>
              <a:t>modularizarse</a:t>
            </a:r>
            <a:r>
              <a:rPr lang="es-ES" sz="2400" dirty="0">
                <a:solidFill>
                  <a:srgbClr val="000000"/>
                </a:solidFill>
              </a:rPr>
              <a:t> adecuadamente, la construcción de los componentes necesarios para DRA será problemático. </a:t>
            </a:r>
          </a:p>
          <a:p>
            <a:pPr lvl="1">
              <a:lnSpc>
                <a:spcPct val="90000"/>
              </a:lnSpc>
              <a:buFont typeface="Arial"/>
              <a:buChar char="•"/>
            </a:pPr>
            <a:r>
              <a:rPr lang="es-ES" sz="2400" dirty="0">
                <a:solidFill>
                  <a:srgbClr val="000000"/>
                </a:solidFill>
              </a:rPr>
              <a:t>Si está en juego el alto rendimiento, y se va a conseguir el rendimiento convirtiendo interfaces en componentes de sistemas, el modelo DRA puede que no funcione.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2603404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Desarrollo Rápido de Aplicaciones (DRA)</a:t>
            </a:r>
          </a:p>
          <a:p>
            <a:pPr>
              <a:lnSpc>
                <a:spcPct val="90000"/>
              </a:lnSpc>
              <a:buFont typeface="Arial"/>
              <a:buChar char="•"/>
            </a:pPr>
            <a:r>
              <a:rPr lang="es-ES" b="1" dirty="0">
                <a:solidFill>
                  <a:srgbClr val="000000"/>
                </a:solidFill>
              </a:rPr>
              <a:t>Problemas (iii)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DRA no es adecuado cuando los riesgos técnicos son altos. Esto ocurre cuando una nueva aplicación hace uso de tecnologías nuevas, o cuando el nuevo software requiere un alto grado de </a:t>
            </a:r>
            <a:r>
              <a:rPr lang="es-ES" sz="2400" dirty="0" err="1">
                <a:solidFill>
                  <a:srgbClr val="000000"/>
                </a:solidFill>
              </a:rPr>
              <a:t>interoperatividad</a:t>
            </a:r>
            <a:r>
              <a:rPr lang="es-ES" sz="2400" dirty="0">
                <a:solidFill>
                  <a:srgbClr val="000000"/>
                </a:solidFill>
              </a:rPr>
              <a:t> con programas de computadoras ya existentes. </a:t>
            </a:r>
          </a:p>
          <a:p>
            <a:pPr lvl="1">
              <a:lnSpc>
                <a:spcPct val="90000"/>
              </a:lnSpc>
              <a:buFont typeface="Arial"/>
              <a:buChar char="•"/>
            </a:pPr>
            <a:r>
              <a:rPr lang="es-ES" sz="2400" dirty="0">
                <a:solidFill>
                  <a:srgbClr val="000000"/>
                </a:solidFill>
              </a:rPr>
              <a:t>DRA enfatiza el desarrollo de componentes de programas reutilizables.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919365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Orientados a la reutilización</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pic>
        <p:nvPicPr>
          <p:cNvPr id="4" name="Picture 3">
            <a:extLst>
              <a:ext uri="{FF2B5EF4-FFF2-40B4-BE49-F238E27FC236}">
                <a16:creationId xmlns:a16="http://schemas.microsoft.com/office/drawing/2014/main" id="{E7D1C4BE-5E0A-9F44-8591-7EEF6BB44E6F}"/>
              </a:ext>
            </a:extLst>
          </p:cNvPr>
          <p:cNvPicPr>
            <a:picLocks noChangeAspect="1"/>
          </p:cNvPicPr>
          <p:nvPr/>
        </p:nvPicPr>
        <p:blipFill>
          <a:blip r:embed="rId3"/>
          <a:stretch>
            <a:fillRect/>
          </a:stretch>
        </p:blipFill>
        <p:spPr>
          <a:xfrm>
            <a:off x="178007" y="2991809"/>
            <a:ext cx="8786397" cy="2156661"/>
          </a:xfrm>
          <a:prstGeom prst="rect">
            <a:avLst/>
          </a:prstGeom>
        </p:spPr>
      </p:pic>
    </p:spTree>
    <p:extLst>
      <p:ext uri="{BB962C8B-B14F-4D97-AF65-F5344CB8AC3E}">
        <p14:creationId xmlns:p14="http://schemas.microsoft.com/office/powerpoint/2010/main" val="2390306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Orientados a la reutilización</a:t>
            </a:r>
          </a:p>
          <a:p>
            <a:pPr>
              <a:lnSpc>
                <a:spcPct val="90000"/>
              </a:lnSpc>
              <a:buFont typeface="Arial"/>
              <a:buChar char="•"/>
            </a:pPr>
            <a:r>
              <a:rPr lang="es-ES" b="1" dirty="0">
                <a:solidFill>
                  <a:srgbClr val="000000"/>
                </a:solidFill>
              </a:rPr>
              <a:t>Definición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Esta aproximación se basa en la existencia de un número significativo de elementos reutilizables. El proceso de desarrollo, se centra en la integración de estos elementos en un sistema, en lugar de desarrollarlo desde cero.</a:t>
            </a:r>
          </a:p>
          <a:p>
            <a:pPr lvl="1">
              <a:lnSpc>
                <a:spcPct val="90000"/>
              </a:lnSpc>
              <a:buFont typeface="Arial"/>
              <a:buChar char="•"/>
            </a:pPr>
            <a:r>
              <a:rPr lang="es-ES" sz="2400" dirty="0">
                <a:solidFill>
                  <a:srgbClr val="000000"/>
                </a:solidFill>
              </a:rPr>
              <a:t>Incorpora muchas características del modelo en espiral. Es evolutivo por naturaleza. </a:t>
            </a: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4064739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Importancia del proceso de SW (i)</a:t>
            </a:r>
          </a:p>
          <a:p>
            <a:pPr marL="0" indent="0">
              <a:spcBef>
                <a:spcPts val="0"/>
              </a:spcBef>
              <a:buNone/>
            </a:pPr>
            <a:endParaRPr lang="es-ES" b="1" dirty="0"/>
          </a:p>
          <a:p>
            <a:pPr lvl="0">
              <a:spcBef>
                <a:spcPts val="0"/>
              </a:spcBef>
            </a:pPr>
            <a:r>
              <a:rPr lang="es-ES" dirty="0"/>
              <a:t>Un proceso software debe especificar:</a:t>
            </a:r>
          </a:p>
          <a:p>
            <a:pPr lvl="1">
              <a:spcBef>
                <a:spcPts val="0"/>
              </a:spcBef>
            </a:pPr>
            <a:r>
              <a:rPr lang="es-ES" dirty="0"/>
              <a:t>La </a:t>
            </a:r>
            <a:r>
              <a:rPr lang="es-ES" b="1" dirty="0"/>
              <a:t>secuencia de actividades</a:t>
            </a:r>
            <a:r>
              <a:rPr lang="es-ES" dirty="0"/>
              <a:t> a realizar por el equipo de desarrollo</a:t>
            </a:r>
          </a:p>
          <a:p>
            <a:pPr lvl="2">
              <a:spcBef>
                <a:spcPts val="0"/>
              </a:spcBef>
            </a:pPr>
            <a:r>
              <a:rPr lang="es-ES" dirty="0"/>
              <a:t>Flujo de actividades</a:t>
            </a:r>
          </a:p>
          <a:p>
            <a:pPr lvl="1">
              <a:spcBef>
                <a:spcPts val="0"/>
              </a:spcBef>
            </a:pPr>
            <a:r>
              <a:rPr lang="es-ES" dirty="0"/>
              <a:t>Los </a:t>
            </a:r>
            <a:r>
              <a:rPr lang="es-ES" b="1" dirty="0"/>
              <a:t>productos</a:t>
            </a:r>
            <a:r>
              <a:rPr lang="es-ES" dirty="0"/>
              <a:t> que deben crearse</a:t>
            </a:r>
          </a:p>
          <a:p>
            <a:pPr lvl="2">
              <a:spcBef>
                <a:spcPts val="0"/>
              </a:spcBef>
            </a:pPr>
            <a:r>
              <a:rPr lang="es-ES" dirty="0"/>
              <a:t>Resultados del trabajo (modelos, documentos, datos informes...)</a:t>
            </a:r>
          </a:p>
          <a:p>
            <a:pPr lvl="2">
              <a:spcBef>
                <a:spcPts val="0"/>
              </a:spcBef>
            </a:pPr>
            <a:r>
              <a:rPr lang="es-ES" dirty="0"/>
              <a:t>Qué y cuándo</a:t>
            </a:r>
          </a:p>
          <a:p>
            <a:pPr lvl="1">
              <a:spcBef>
                <a:spcPts val="0"/>
              </a:spcBef>
            </a:pPr>
            <a:r>
              <a:rPr lang="es-ES" dirty="0"/>
              <a:t>La </a:t>
            </a:r>
            <a:r>
              <a:rPr lang="es-ES" b="1" dirty="0"/>
              <a:t>asignación de tareas</a:t>
            </a:r>
            <a:r>
              <a:rPr lang="es-ES" dirty="0"/>
              <a:t> a cada miembro del equipo y al equipo como un todo</a:t>
            </a:r>
          </a:p>
          <a:p>
            <a:pPr lvl="0">
              <a:spcBef>
                <a:spcPts val="0"/>
              </a:spcBef>
            </a:pPr>
            <a:r>
              <a:rPr lang="es-ES" dirty="0"/>
              <a:t>Los </a:t>
            </a:r>
            <a:r>
              <a:rPr lang="es-ES" b="1" dirty="0"/>
              <a:t>criterios</a:t>
            </a:r>
            <a:r>
              <a:rPr lang="es-ES" dirty="0"/>
              <a:t> para controlar el proceso</a:t>
            </a:r>
          </a:p>
          <a:p>
            <a:pPr lvl="1">
              <a:spcBef>
                <a:spcPts val="0"/>
              </a:spcBef>
            </a:pPr>
            <a:r>
              <a:rPr lang="es-ES" dirty="0"/>
              <a:t>Se establece el control de gestión de los proyectos software</a:t>
            </a:r>
          </a:p>
          <a:p>
            <a:pPr lvl="1">
              <a:spcBef>
                <a:spcPts val="0"/>
              </a:spcBef>
            </a:pPr>
            <a:r>
              <a:rPr lang="es-ES" dirty="0"/>
              <a:t>Establecimiento de hitos</a:t>
            </a:r>
          </a:p>
          <a:p>
            <a:pPr lvl="0">
              <a:spcBef>
                <a:spcPts val="0"/>
              </a:spcBef>
            </a:pPr>
            <a:r>
              <a:rPr lang="es-ES" dirty="0"/>
              <a:t>Las posibles </a:t>
            </a:r>
            <a:r>
              <a:rPr lang="es-ES" b="1" dirty="0"/>
              <a:t>heurísticas</a:t>
            </a:r>
            <a:endParaRPr lang="es-EC" b="1" dirty="0"/>
          </a:p>
        </p:txBody>
      </p:sp>
    </p:spTree>
    <p:extLst>
      <p:ext uri="{BB962C8B-B14F-4D97-AF65-F5344CB8AC3E}">
        <p14:creationId xmlns:p14="http://schemas.microsoft.com/office/powerpoint/2010/main" val="36729403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Orientados a la reutilización</a:t>
            </a:r>
          </a:p>
          <a:p>
            <a:pPr>
              <a:lnSpc>
                <a:spcPct val="90000"/>
              </a:lnSpc>
              <a:buFont typeface="Arial"/>
              <a:buChar char="•"/>
            </a:pPr>
            <a:r>
              <a:rPr lang="es-ES" b="1" dirty="0">
                <a:solidFill>
                  <a:srgbClr val="000000"/>
                </a:solidFill>
              </a:rPr>
              <a:t>Definición (ii)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El proceso tiende a estructurarse en dos subprocesos distintos y separados: </a:t>
            </a:r>
          </a:p>
          <a:p>
            <a:pPr lvl="2">
              <a:lnSpc>
                <a:spcPct val="90000"/>
              </a:lnSpc>
              <a:buFont typeface="Arial"/>
              <a:buChar char="•"/>
            </a:pPr>
            <a:r>
              <a:rPr lang="es-ES" sz="2200" b="1" dirty="0">
                <a:solidFill>
                  <a:srgbClr val="000000"/>
                </a:solidFill>
              </a:rPr>
              <a:t>El desarrollo para reutilización: </a:t>
            </a:r>
            <a:r>
              <a:rPr lang="es-ES" sz="2200" dirty="0">
                <a:solidFill>
                  <a:srgbClr val="000000"/>
                </a:solidFill>
              </a:rPr>
              <a:t>construcción de elementos reutilizables dentro de un dominio concreto.</a:t>
            </a:r>
          </a:p>
          <a:p>
            <a:pPr lvl="2">
              <a:lnSpc>
                <a:spcPct val="90000"/>
              </a:lnSpc>
              <a:buFont typeface="Arial"/>
              <a:buChar char="•"/>
            </a:pPr>
            <a:r>
              <a:rPr lang="es-ES" sz="2200" b="1" dirty="0">
                <a:solidFill>
                  <a:srgbClr val="000000"/>
                </a:solidFill>
              </a:rPr>
              <a:t>El desarrollo con reutilización:</a:t>
            </a:r>
            <a:r>
              <a:rPr lang="es-ES" sz="2200" dirty="0">
                <a:solidFill>
                  <a:srgbClr val="000000"/>
                </a:solidFill>
              </a:rPr>
              <a:t> construcción de aplicaciones utilizando elementos reutilizables.</a:t>
            </a: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2115456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Orientados a la reutilización</a:t>
            </a:r>
          </a:p>
          <a:p>
            <a:pPr>
              <a:lnSpc>
                <a:spcPct val="90000"/>
              </a:lnSpc>
              <a:buFont typeface="Arial"/>
              <a:buChar char="•"/>
            </a:pPr>
            <a:r>
              <a:rPr lang="es-ES" b="1" dirty="0">
                <a:solidFill>
                  <a:srgbClr val="000000"/>
                </a:solidFill>
              </a:rPr>
              <a:t>Definición (iii)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Etapas del proceso </a:t>
            </a:r>
          </a:p>
          <a:p>
            <a:pPr lvl="2">
              <a:lnSpc>
                <a:spcPct val="90000"/>
              </a:lnSpc>
              <a:buFont typeface="Arial"/>
              <a:buChar char="•"/>
            </a:pPr>
            <a:r>
              <a:rPr lang="es-ES" sz="2200" dirty="0">
                <a:solidFill>
                  <a:srgbClr val="000000"/>
                </a:solidFill>
              </a:rPr>
              <a:t>Análisis de los componentes; </a:t>
            </a:r>
          </a:p>
          <a:p>
            <a:pPr lvl="2">
              <a:lnSpc>
                <a:spcPct val="90000"/>
              </a:lnSpc>
              <a:buFont typeface="Arial"/>
              <a:buChar char="•"/>
            </a:pPr>
            <a:r>
              <a:rPr lang="es-ES" sz="2200" dirty="0">
                <a:solidFill>
                  <a:srgbClr val="000000"/>
                </a:solidFill>
              </a:rPr>
              <a:t>Requisitos de modificación; </a:t>
            </a:r>
          </a:p>
          <a:p>
            <a:pPr lvl="2">
              <a:lnSpc>
                <a:spcPct val="90000"/>
              </a:lnSpc>
              <a:buFont typeface="Arial"/>
              <a:buChar char="•"/>
            </a:pPr>
            <a:r>
              <a:rPr lang="es-ES" sz="2200" dirty="0">
                <a:solidFill>
                  <a:srgbClr val="000000"/>
                </a:solidFill>
              </a:rPr>
              <a:t>Configuración del sistema con la reutilización; </a:t>
            </a:r>
          </a:p>
          <a:p>
            <a:pPr lvl="2">
              <a:lnSpc>
                <a:spcPct val="90000"/>
              </a:lnSpc>
              <a:buFont typeface="Arial"/>
              <a:buChar char="•"/>
            </a:pPr>
            <a:r>
              <a:rPr lang="es-ES" sz="2200" dirty="0">
                <a:solidFill>
                  <a:srgbClr val="000000"/>
                </a:solidFill>
              </a:rPr>
              <a:t>Desarrollo e integración. </a:t>
            </a:r>
          </a:p>
          <a:p>
            <a:pPr lvl="1">
              <a:lnSpc>
                <a:spcPct val="90000"/>
              </a:lnSpc>
              <a:buFont typeface="Arial"/>
              <a:buChar char="•"/>
            </a:pPr>
            <a:r>
              <a:rPr lang="es-ES" sz="2400" dirty="0">
                <a:solidFill>
                  <a:srgbClr val="000000"/>
                </a:solidFill>
              </a:rPr>
              <a:t>La reutilización es ahora el enfoque estándar para la construcción de muchos tipos de sistemas de negocio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838451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 a Objetos (OO)</a:t>
            </a:r>
          </a:p>
          <a:p>
            <a:pPr lvl="1">
              <a:lnSpc>
                <a:spcPct val="90000"/>
              </a:lnSpc>
              <a:buFont typeface="Arial"/>
              <a:buChar char="•"/>
            </a:pPr>
            <a:endParaRPr lang="es-ES" sz="2400" dirty="0">
              <a:solidFill>
                <a:srgbClr val="000000"/>
              </a:solidFill>
            </a:endParaRPr>
          </a:p>
        </p:txBody>
      </p:sp>
      <p:pic>
        <p:nvPicPr>
          <p:cNvPr id="4" name="Picture 3">
            <a:extLst>
              <a:ext uri="{FF2B5EF4-FFF2-40B4-BE49-F238E27FC236}">
                <a16:creationId xmlns:a16="http://schemas.microsoft.com/office/drawing/2014/main" id="{FDC3D92F-B990-4F4F-B4DD-6E7995100C11}"/>
              </a:ext>
            </a:extLst>
          </p:cNvPr>
          <p:cNvPicPr>
            <a:picLocks noChangeAspect="1"/>
          </p:cNvPicPr>
          <p:nvPr/>
        </p:nvPicPr>
        <p:blipFill>
          <a:blip r:embed="rId3"/>
          <a:stretch>
            <a:fillRect/>
          </a:stretch>
        </p:blipFill>
        <p:spPr>
          <a:xfrm>
            <a:off x="-794" y="2230936"/>
            <a:ext cx="9144000" cy="4802444"/>
          </a:xfrm>
          <a:prstGeom prst="rect">
            <a:avLst/>
          </a:prstGeom>
        </p:spPr>
      </p:pic>
    </p:spTree>
    <p:extLst>
      <p:ext uri="{BB962C8B-B14F-4D97-AF65-F5344CB8AC3E}">
        <p14:creationId xmlns:p14="http://schemas.microsoft.com/office/powerpoint/2010/main" val="27686497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 a Objetos (OO)</a:t>
            </a:r>
          </a:p>
          <a:p>
            <a:pPr>
              <a:lnSpc>
                <a:spcPct val="90000"/>
              </a:lnSpc>
              <a:buFont typeface="Arial"/>
              <a:buChar char="•"/>
            </a:pPr>
            <a:r>
              <a:rPr lang="es-ES" b="1" dirty="0">
                <a:solidFill>
                  <a:srgbClr val="000000"/>
                </a:solidFill>
              </a:rPr>
              <a:t>Definición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El modelo orientado a objetos utiliza el paradigma de la orientación a objetos para el desarrollo de software.</a:t>
            </a:r>
          </a:p>
          <a:p>
            <a:pPr lvl="1">
              <a:lnSpc>
                <a:spcPct val="90000"/>
              </a:lnSpc>
              <a:buFont typeface="Arial"/>
              <a:buChar char="•"/>
            </a:pPr>
            <a:r>
              <a:rPr lang="es-ES" sz="2400" dirty="0">
                <a:solidFill>
                  <a:srgbClr val="000000"/>
                </a:solidFill>
              </a:rPr>
              <a:t>Este enfoque realiza la construcción de modelos de un sistema por medio de la identificación y la especificación de un conjunto de objetos relacionados, que colaboran entre si de acuerdo a los requerimientos establecidos para el sistema de objetos.</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907136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 a Objetos (OO)</a:t>
            </a:r>
          </a:p>
          <a:p>
            <a:pPr>
              <a:lnSpc>
                <a:spcPct val="90000"/>
              </a:lnSpc>
              <a:buFont typeface="Arial"/>
              <a:buChar char="•"/>
            </a:pPr>
            <a:r>
              <a:rPr lang="es-ES" b="1" dirty="0">
                <a:solidFill>
                  <a:srgbClr val="000000"/>
                </a:solidFill>
              </a:rPr>
              <a:t>Definición (ii)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La definición del modelado orientado a objetos puede claramente dividir el enfoque en tres dimensiones: </a:t>
            </a:r>
          </a:p>
          <a:p>
            <a:pPr lvl="2">
              <a:lnSpc>
                <a:spcPct val="90000"/>
              </a:lnSpc>
              <a:buFont typeface="Arial"/>
              <a:buChar char="•"/>
            </a:pPr>
            <a:r>
              <a:rPr lang="es-ES" sz="2200" dirty="0">
                <a:solidFill>
                  <a:srgbClr val="000000"/>
                </a:solidFill>
              </a:rPr>
              <a:t>La dimensión estructural. </a:t>
            </a:r>
          </a:p>
          <a:p>
            <a:pPr lvl="2">
              <a:lnSpc>
                <a:spcPct val="90000"/>
              </a:lnSpc>
              <a:buFont typeface="Arial"/>
              <a:buChar char="•"/>
            </a:pPr>
            <a:r>
              <a:rPr lang="es-ES" sz="2200" dirty="0">
                <a:solidFill>
                  <a:srgbClr val="000000"/>
                </a:solidFill>
              </a:rPr>
              <a:t>La dimensión dinámica. </a:t>
            </a:r>
          </a:p>
          <a:p>
            <a:pPr lvl="2">
              <a:lnSpc>
                <a:spcPct val="90000"/>
              </a:lnSpc>
              <a:buFont typeface="Arial"/>
              <a:buChar char="•"/>
            </a:pPr>
            <a:r>
              <a:rPr lang="es-ES" sz="2200" dirty="0">
                <a:solidFill>
                  <a:srgbClr val="000000"/>
                </a:solidFill>
              </a:rPr>
              <a:t>La dimisión funcional. </a:t>
            </a:r>
          </a:p>
          <a:p>
            <a:pPr lvl="1">
              <a:lnSpc>
                <a:spcPct val="90000"/>
              </a:lnSpc>
              <a:buFont typeface="Arial"/>
              <a:buChar char="•"/>
            </a:pPr>
            <a:r>
              <a:rPr lang="es-ES" sz="2400" dirty="0">
                <a:solidFill>
                  <a:srgbClr val="000000"/>
                </a:solidFill>
              </a:rPr>
              <a:t>Este tipo de modelado implica la realización de las siguientes actividades: </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16327479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 a Objetos (OO)</a:t>
            </a:r>
          </a:p>
          <a:p>
            <a:pPr>
              <a:lnSpc>
                <a:spcPct val="90000"/>
              </a:lnSpc>
              <a:buFont typeface="Arial"/>
              <a:buChar char="•"/>
            </a:pPr>
            <a:r>
              <a:rPr lang="es-ES" b="1" dirty="0">
                <a:solidFill>
                  <a:srgbClr val="000000"/>
                </a:solidFill>
              </a:rPr>
              <a:t>Definición (iii)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Este tipo de modelado implica la realización de las siguientes actividades: </a:t>
            </a:r>
          </a:p>
          <a:p>
            <a:pPr marL="1371600" lvl="2" indent="-457200">
              <a:lnSpc>
                <a:spcPct val="90000"/>
              </a:lnSpc>
              <a:buFont typeface="+mj-lt"/>
              <a:buAutoNum type="arabicPeriod"/>
            </a:pPr>
            <a:r>
              <a:rPr lang="es-ES" sz="2200" dirty="0">
                <a:solidFill>
                  <a:srgbClr val="000000"/>
                </a:solidFill>
              </a:rPr>
              <a:t>Identificar las clases, modelos y objetos. (objetos y atributos).</a:t>
            </a:r>
          </a:p>
          <a:p>
            <a:pPr marL="1371600" lvl="2" indent="-457200">
              <a:lnSpc>
                <a:spcPct val="90000"/>
              </a:lnSpc>
              <a:buFont typeface="+mj-lt"/>
              <a:buAutoNum type="arabicPeriod"/>
            </a:pPr>
            <a:r>
              <a:rPr lang="es-ES" sz="2200" dirty="0">
                <a:solidFill>
                  <a:srgbClr val="000000"/>
                </a:solidFill>
              </a:rPr>
              <a:t>Asociar estáticamente los objetos. (relaciones dependientes del dominio del problema). </a:t>
            </a:r>
          </a:p>
          <a:p>
            <a:pPr marL="1371600" lvl="2" indent="-457200">
              <a:lnSpc>
                <a:spcPct val="90000"/>
              </a:lnSpc>
              <a:buFont typeface="+mj-lt"/>
              <a:buAutoNum type="arabicPeriod"/>
            </a:pPr>
            <a:r>
              <a:rPr lang="es-ES" sz="2200" dirty="0">
                <a:solidFill>
                  <a:srgbClr val="000000"/>
                </a:solidFill>
              </a:rPr>
              <a:t>Especificación del comportamiento de los objetos. (Definir como se comportaran los objetos). </a:t>
            </a:r>
          </a:p>
          <a:p>
            <a:pPr marL="1371600" lvl="2" indent="-457200">
              <a:lnSpc>
                <a:spcPct val="90000"/>
              </a:lnSpc>
              <a:buFont typeface="+mj-lt"/>
              <a:buAutoNum type="arabicPeriod"/>
            </a:pPr>
            <a:r>
              <a:rPr lang="es-ES" sz="2200" dirty="0">
                <a:solidFill>
                  <a:srgbClr val="000000"/>
                </a:solidFill>
              </a:rPr>
              <a:t>Definir la jerarquía de herencia de las clases. (Definir la jerarquía de clases, para que el sistema quede lo más abstracto posible).</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662255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Orientado a Objetos (OO)</a:t>
            </a:r>
          </a:p>
          <a:p>
            <a:pPr>
              <a:lnSpc>
                <a:spcPct val="90000"/>
              </a:lnSpc>
              <a:buFont typeface="Arial"/>
              <a:buChar char="•"/>
            </a:pPr>
            <a:r>
              <a:rPr lang="es-ES" b="1" dirty="0">
                <a:solidFill>
                  <a:srgbClr val="000000"/>
                </a:solidFill>
              </a:rPr>
              <a:t>Características</a:t>
            </a:r>
            <a:r>
              <a:rPr lang="es-ES" dirty="0">
                <a:solidFill>
                  <a:srgbClr val="000000"/>
                </a:solidFill>
              </a:rPr>
              <a:t>: </a:t>
            </a:r>
            <a:endParaRPr lang="es-ES" dirty="0"/>
          </a:p>
          <a:p>
            <a:pPr lvl="1">
              <a:lnSpc>
                <a:spcPct val="90000"/>
              </a:lnSpc>
              <a:buFont typeface="Arial"/>
              <a:buChar char="•"/>
            </a:pPr>
            <a:r>
              <a:rPr lang="es-ES" sz="2400" dirty="0">
                <a:solidFill>
                  <a:srgbClr val="000000"/>
                </a:solidFill>
              </a:rPr>
              <a:t>EL modelado Orientado a Objetos está basado en el paradigma orientado a objetos. </a:t>
            </a:r>
          </a:p>
          <a:p>
            <a:pPr lvl="1">
              <a:lnSpc>
                <a:spcPct val="90000"/>
              </a:lnSpc>
              <a:buFont typeface="Arial"/>
              <a:buChar char="•"/>
            </a:pPr>
            <a:r>
              <a:rPr lang="es-ES" sz="2400" dirty="0">
                <a:solidFill>
                  <a:srgbClr val="000000"/>
                </a:solidFill>
              </a:rPr>
              <a:t>Trata el almacenamiento de objetos (persistencia de los objetos). </a:t>
            </a:r>
          </a:p>
          <a:p>
            <a:pPr lvl="1">
              <a:lnSpc>
                <a:spcPct val="90000"/>
              </a:lnSpc>
              <a:buFont typeface="Arial"/>
              <a:buChar char="•"/>
            </a:pPr>
            <a:r>
              <a:rPr lang="es-ES" sz="2400" dirty="0">
                <a:solidFill>
                  <a:srgbClr val="000000"/>
                </a:solidFill>
              </a:rPr>
              <a:t>Define un lenguaje para le definición y manipulación de objetos. </a:t>
            </a:r>
          </a:p>
          <a:p>
            <a:pPr lvl="1">
              <a:lnSpc>
                <a:spcPct val="90000"/>
              </a:lnSpc>
              <a:buFont typeface="Arial"/>
              <a:buChar char="•"/>
            </a:pPr>
            <a:r>
              <a:rPr lang="es-ES" sz="2400" dirty="0">
                <a:solidFill>
                  <a:srgbClr val="000000"/>
                </a:solidFill>
              </a:rPr>
              <a:t>Incluye mecanismos para optimizar el acceso (Indexación y </a:t>
            </a:r>
            <a:r>
              <a:rPr lang="es-ES" sz="2400" dirty="0" err="1">
                <a:solidFill>
                  <a:srgbClr val="000000"/>
                </a:solidFill>
              </a:rPr>
              <a:t>Clustering</a:t>
            </a:r>
            <a:r>
              <a:rPr lang="es-ES" sz="2400" dirty="0">
                <a:solidFill>
                  <a:srgbClr val="000000"/>
                </a:solidFill>
              </a:rPr>
              <a:t>), el control de la concurrencia, seguridad y gestión de usuarios, facilidad de consulta y recuperación ante fallos. </a:t>
            </a:r>
          </a:p>
          <a:p>
            <a:pPr lvl="1">
              <a:lnSpc>
                <a:spcPct val="90000"/>
              </a:lnSpc>
              <a:buFont typeface="Arial"/>
              <a:buChar char="•"/>
            </a:pPr>
            <a:r>
              <a:rPr lang="es-ES" sz="2400" dirty="0">
                <a:solidFill>
                  <a:srgbClr val="000000"/>
                </a:solidFill>
              </a:rPr>
              <a:t>Debido a que es un esquema orientado a objetos incluye: Encapsulamiento, herencia, polimorfismo, etc.</a:t>
            </a:r>
            <a:endParaRPr lang="es-ES" sz="2200" dirty="0">
              <a:solidFill>
                <a:srgbClr val="000000"/>
              </a:solidFill>
            </a:endParaRP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spTree>
    <p:extLst>
      <p:ext uri="{BB962C8B-B14F-4D97-AF65-F5344CB8AC3E}">
        <p14:creationId xmlns:p14="http://schemas.microsoft.com/office/powerpoint/2010/main" val="33522593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Taller</a:t>
            </a:r>
          </a:p>
          <a:p>
            <a:pPr lvl="1">
              <a:lnSpc>
                <a:spcPct val="90000"/>
              </a:lnSpc>
              <a:buFont typeface="Arial"/>
              <a:buChar char="•"/>
            </a:pPr>
            <a:endParaRPr lang="es-ES" sz="2400" dirty="0">
              <a:solidFill>
                <a:srgbClr val="000000"/>
              </a:solidFill>
            </a:endParaRPr>
          </a:p>
          <a:p>
            <a:pPr lvl="1">
              <a:lnSpc>
                <a:spcPct val="90000"/>
              </a:lnSpc>
              <a:buFont typeface="Arial"/>
              <a:buChar char="•"/>
            </a:pPr>
            <a:endParaRPr lang="es-ES" sz="2400" dirty="0">
              <a:solidFill>
                <a:srgbClr val="000000"/>
              </a:solidFill>
            </a:endParaRPr>
          </a:p>
        </p:txBody>
      </p:sp>
      <p:pic>
        <p:nvPicPr>
          <p:cNvPr id="4" name="Picture 3">
            <a:extLst>
              <a:ext uri="{FF2B5EF4-FFF2-40B4-BE49-F238E27FC236}">
                <a16:creationId xmlns:a16="http://schemas.microsoft.com/office/drawing/2014/main" id="{2EE4BB71-A27A-744C-9FE1-4E0FE25135F9}"/>
              </a:ext>
            </a:extLst>
          </p:cNvPr>
          <p:cNvPicPr>
            <a:picLocks noChangeAspect="1"/>
          </p:cNvPicPr>
          <p:nvPr/>
        </p:nvPicPr>
        <p:blipFill>
          <a:blip r:embed="rId3"/>
          <a:stretch>
            <a:fillRect/>
          </a:stretch>
        </p:blipFill>
        <p:spPr>
          <a:xfrm>
            <a:off x="642895" y="2342197"/>
            <a:ext cx="7856621" cy="4515803"/>
          </a:xfrm>
          <a:prstGeom prst="rect">
            <a:avLst/>
          </a:prstGeom>
        </p:spPr>
      </p:pic>
    </p:spTree>
    <p:extLst>
      <p:ext uri="{BB962C8B-B14F-4D97-AF65-F5344CB8AC3E}">
        <p14:creationId xmlns:p14="http://schemas.microsoft.com/office/powerpoint/2010/main" val="1145330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Modelos de procesos de software</a:t>
            </a:r>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Procesos Ágiles</a:t>
            </a:r>
          </a:p>
          <a:p>
            <a:pPr>
              <a:lnSpc>
                <a:spcPct val="90000"/>
              </a:lnSpc>
              <a:buFont typeface="Arial"/>
              <a:buChar char="•"/>
            </a:pPr>
            <a:r>
              <a:rPr lang="es-ES" b="1" dirty="0">
                <a:solidFill>
                  <a:srgbClr val="000000"/>
                </a:solidFill>
              </a:rPr>
              <a:t>Definición (i)</a:t>
            </a:r>
            <a:r>
              <a:rPr lang="es-ES" dirty="0">
                <a:solidFill>
                  <a:srgbClr val="000000"/>
                </a:solidFill>
              </a:rPr>
              <a:t>: </a:t>
            </a:r>
            <a:endParaRPr lang="es-ES" dirty="0"/>
          </a:p>
          <a:p>
            <a:pPr lvl="1">
              <a:lnSpc>
                <a:spcPct val="90000"/>
              </a:lnSpc>
              <a:buFont typeface="Arial"/>
              <a:buChar char="•"/>
            </a:pPr>
            <a:r>
              <a:rPr lang="es-ES" sz="2400" dirty="0">
                <a:solidFill>
                  <a:srgbClr val="000000"/>
                </a:solidFill>
              </a:rPr>
              <a:t>Cualquier proceso del software ágil se caracteriza por la forma en la que aborda cierto número de suposiciones clave [Fow02] acerca de la mayoría de proyectos de software:</a:t>
            </a:r>
          </a:p>
          <a:p>
            <a:pPr lvl="2">
              <a:lnSpc>
                <a:spcPct val="90000"/>
              </a:lnSpc>
              <a:buFont typeface="+mj-lt"/>
              <a:buAutoNum type="arabicPeriod"/>
            </a:pPr>
            <a:r>
              <a:rPr lang="es-ES" sz="2200" dirty="0">
                <a:solidFill>
                  <a:srgbClr val="000000"/>
                </a:solidFill>
              </a:rPr>
              <a:t>Es difícil predecir qué requerimientos de software persistirán y cuáles cambiarán. También </a:t>
            </a:r>
            <a:r>
              <a:rPr lang="es-ES" sz="2400" dirty="0">
                <a:solidFill>
                  <a:srgbClr val="000000"/>
                </a:solidFill>
              </a:rPr>
              <a:t>es difícil pronosticar cómo cambiarán las prioridades del cliente a medida que avanza el proyecto.</a:t>
            </a:r>
          </a:p>
          <a:p>
            <a:pPr lvl="2">
              <a:lnSpc>
                <a:spcPct val="90000"/>
              </a:lnSpc>
              <a:buFont typeface="+mj-lt"/>
              <a:buAutoNum type="arabicPeriod"/>
            </a:pPr>
            <a:r>
              <a:rPr lang="es-ES" sz="2400" dirty="0">
                <a:solidFill>
                  <a:srgbClr val="000000"/>
                </a:solidFill>
              </a:rPr>
              <a:t>Para muchos tipos de software, el diseño y la construcción están imbricados. </a:t>
            </a:r>
          </a:p>
        </p:txBody>
      </p:sp>
    </p:spTree>
    <p:extLst>
      <p:ext uri="{BB962C8B-B14F-4D97-AF65-F5344CB8AC3E}">
        <p14:creationId xmlns:p14="http://schemas.microsoft.com/office/powerpoint/2010/main" val="2143271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ChartWiring">
            <a:extLst>
              <a:ext uri="{FF2B5EF4-FFF2-40B4-BE49-F238E27FC236}">
                <a16:creationId xmlns:a16="http://schemas.microsoft.com/office/drawing/2014/main" id="{6133732E-1337-804F-AE95-D51A7CBBA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83"/>
          <a:stretch>
            <a:fillRect/>
          </a:stretch>
        </p:blipFill>
        <p:spPr bwMode="auto">
          <a:xfrm>
            <a:off x="3727450" y="1251286"/>
            <a:ext cx="5416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a:extLst>
              <a:ext uri="{FF2B5EF4-FFF2-40B4-BE49-F238E27FC236}">
                <a16:creationId xmlns:a16="http://schemas.microsoft.com/office/drawing/2014/main" id="{5AC34D94-76A7-EE4E-B0DD-01BFA16658C5}"/>
              </a:ext>
            </a:extLst>
          </p:cNvPr>
          <p:cNvSpPr>
            <a:spLocks noGrp="1" noChangeArrowheads="1"/>
          </p:cNvSpPr>
          <p:nvPr>
            <p:ph type="title"/>
          </p:nvPr>
        </p:nvSpPr>
        <p:spPr>
          <a:xfrm>
            <a:off x="286084" y="745958"/>
            <a:ext cx="8467725" cy="571500"/>
          </a:xfrm>
        </p:spPr>
        <p:txBody>
          <a:bodyPr>
            <a:normAutofit fontScale="90000"/>
          </a:bodyPr>
          <a:lstStyle/>
          <a:p>
            <a:r>
              <a:rPr lang="en-GB" altLang="en-US" dirty="0">
                <a:latin typeface="Handwriting - Dakota" charset="0"/>
                <a:ea typeface="ＭＳ Ｐゴシック" panose="020B0600070205080204" pitchFamily="34" charset="-128"/>
              </a:rPr>
              <a:t>Software Hoy </a:t>
            </a:r>
            <a:r>
              <a:rPr lang="en-GB" altLang="en-US" dirty="0" err="1">
                <a:latin typeface="Handwriting - Dakota" charset="0"/>
                <a:ea typeface="ＭＳ Ｐゴシック" panose="020B0600070205080204" pitchFamily="34" charset="-128"/>
              </a:rPr>
              <a:t>en</a:t>
            </a:r>
            <a:r>
              <a:rPr lang="en-GB" altLang="en-US" dirty="0">
                <a:latin typeface="Handwriting - Dakota" charset="0"/>
                <a:ea typeface="ＭＳ Ｐゴシック" panose="020B0600070205080204" pitchFamily="34" charset="-128"/>
              </a:rPr>
              <a:t> Día</a:t>
            </a:r>
            <a:endParaRPr lang="en-US" altLang="en-US" dirty="0">
              <a:latin typeface="Handwriting - Dakota" charset="0"/>
              <a:ea typeface="ＭＳ Ｐゴシック" panose="020B0600070205080204" pitchFamily="34" charset="-128"/>
            </a:endParaRPr>
          </a:p>
        </p:txBody>
      </p:sp>
      <p:sp>
        <p:nvSpPr>
          <p:cNvPr id="10246" name="Rectangle 5">
            <a:extLst>
              <a:ext uri="{FF2B5EF4-FFF2-40B4-BE49-F238E27FC236}">
                <a16:creationId xmlns:a16="http://schemas.microsoft.com/office/drawing/2014/main" id="{B5F41804-AF27-E142-8983-8EEDCAE70701}"/>
              </a:ext>
            </a:extLst>
          </p:cNvPr>
          <p:cNvSpPr>
            <a:spLocks noGrp="1" noChangeArrowheads="1"/>
          </p:cNvSpPr>
          <p:nvPr>
            <p:ph type="body" idx="4294967295"/>
          </p:nvPr>
        </p:nvSpPr>
        <p:spPr>
          <a:xfrm>
            <a:off x="359443" y="2081463"/>
            <a:ext cx="3775075" cy="1250950"/>
          </a:xfrm>
          <a:noFill/>
          <a:extLst>
            <a:ext uri="{909E8E84-426E-40DD-AFC4-6F175D3DCCD1}">
              <a14:hiddenFill xmlns:a14="http://schemas.microsoft.com/office/drawing/2010/main">
                <a:solidFill>
                  <a:srgbClr val="B3B3B3"/>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228600" indent="-228600"/>
            <a:r>
              <a:rPr lang="en-US" altLang="en-US" dirty="0">
                <a:solidFill>
                  <a:schemeClr val="tx1"/>
                </a:solidFill>
                <a:latin typeface="Handwriting - Dakota" charset="0"/>
                <a:ea typeface="ＭＳ Ｐゴシック" panose="020B0600070205080204" pitchFamily="34" charset="-128"/>
              </a:rPr>
              <a:t>Mito: </a:t>
            </a:r>
            <a:r>
              <a:rPr lang="en-US" altLang="en-US" dirty="0">
                <a:solidFill>
                  <a:srgbClr val="FF0000"/>
                </a:solidFill>
                <a:latin typeface="Handwriting - Dakota" charset="0"/>
                <a:ea typeface="ＭＳ Ｐゴシック" panose="020B0600070205080204" pitchFamily="34" charset="-128"/>
              </a:rPr>
              <a:t>los </a:t>
            </a:r>
            <a:r>
              <a:rPr lang="en-US" altLang="en-US" dirty="0" err="1">
                <a:solidFill>
                  <a:srgbClr val="FF0000"/>
                </a:solidFill>
                <a:latin typeface="Handwriting - Dakota" charset="0"/>
                <a:ea typeface="ＭＳ Ｐゴシック" panose="020B0600070205080204" pitchFamily="34" charset="-128"/>
              </a:rPr>
              <a:t>programadores</a:t>
            </a:r>
            <a:r>
              <a:rPr lang="en-US" altLang="en-US" dirty="0">
                <a:solidFill>
                  <a:srgbClr val="FF0000"/>
                </a:solidFill>
                <a:latin typeface="Handwriting - Dakota" charset="0"/>
                <a:ea typeface="ＭＳ Ｐゴシック" panose="020B0600070205080204" pitchFamily="34" charset="-128"/>
              </a:rPr>
              <a:t> de </a:t>
            </a:r>
            <a:r>
              <a:rPr lang="en-US" altLang="en-US" dirty="0" err="1">
                <a:solidFill>
                  <a:srgbClr val="FF0000"/>
                </a:solidFill>
                <a:latin typeface="Handwriting - Dakota" charset="0"/>
                <a:ea typeface="ＭＳ Ｐゴシック" panose="020B0600070205080204" pitchFamily="34" charset="-128"/>
              </a:rPr>
              <a:t>ahora</a:t>
            </a:r>
            <a:r>
              <a:rPr lang="en-US" altLang="en-US" dirty="0">
                <a:solidFill>
                  <a:srgbClr val="FF0000"/>
                </a:solidFill>
                <a:latin typeface="Handwriting - Dakota" charset="0"/>
                <a:ea typeface="ＭＳ Ｐゴシック" panose="020B0600070205080204" pitchFamily="34" charset="-128"/>
              </a:rPr>
              <a:t> </a:t>
            </a:r>
            <a:r>
              <a:rPr lang="en-US" altLang="en-US" dirty="0" err="1">
                <a:solidFill>
                  <a:srgbClr val="FF0000"/>
                </a:solidFill>
                <a:latin typeface="Handwriting - Dakota" charset="0"/>
                <a:ea typeface="ＭＳ Ｐゴシック" panose="020B0600070205080204" pitchFamily="34" charset="-128"/>
              </a:rPr>
              <a:t>ya</a:t>
            </a:r>
            <a:r>
              <a:rPr lang="en-US" altLang="en-US" dirty="0">
                <a:solidFill>
                  <a:srgbClr val="FF0000"/>
                </a:solidFill>
                <a:latin typeface="Handwriting - Dakota" charset="0"/>
                <a:ea typeface="ＭＳ Ｐゴシック" panose="020B0600070205080204" pitchFamily="34" charset="-128"/>
              </a:rPr>
              <a:t> no </a:t>
            </a:r>
            <a:r>
              <a:rPr lang="en-US" altLang="en-US" dirty="0" err="1">
                <a:solidFill>
                  <a:srgbClr val="FF0000"/>
                </a:solidFill>
                <a:latin typeface="Handwriting - Dakota" charset="0"/>
                <a:ea typeface="ＭＳ Ｐゴシック" panose="020B0600070205080204" pitchFamily="34" charset="-128"/>
              </a:rPr>
              <a:t>programan</a:t>
            </a:r>
            <a:r>
              <a:rPr lang="en-US" altLang="en-US" dirty="0">
                <a:solidFill>
                  <a:srgbClr val="FF0000"/>
                </a:solidFill>
                <a:latin typeface="Handwriting - Dakota" charset="0"/>
                <a:ea typeface="ＭＳ Ｐゴシック" panose="020B0600070205080204" pitchFamily="34" charset="-128"/>
              </a:rPr>
              <a:t> </a:t>
            </a:r>
            <a:r>
              <a:rPr lang="en-US" altLang="en-US" dirty="0" err="1">
                <a:solidFill>
                  <a:srgbClr val="FF0000"/>
                </a:solidFill>
                <a:latin typeface="Handwriting - Dakota" charset="0"/>
                <a:ea typeface="ＭＳ Ｐゴシック" panose="020B0600070205080204" pitchFamily="34" charset="-128"/>
              </a:rPr>
              <a:t>como</a:t>
            </a:r>
            <a:r>
              <a:rPr lang="en-US" altLang="en-US" dirty="0">
                <a:solidFill>
                  <a:srgbClr val="FF0000"/>
                </a:solidFill>
                <a:latin typeface="Handwriting - Dakota" charset="0"/>
                <a:ea typeface="ＭＳ Ｐゴシック" panose="020B0600070205080204" pitchFamily="34" charset="-128"/>
              </a:rPr>
              <a:t> los de antes.</a:t>
            </a:r>
          </a:p>
          <a:p>
            <a:pPr marL="228600" indent="-228600"/>
            <a:endParaRPr lang="en-US" altLang="en-US" dirty="0">
              <a:latin typeface="Handwriting - Dakota" charset="0"/>
              <a:ea typeface="ＭＳ Ｐゴシック" panose="020B0600070205080204" pitchFamily="34" charset="-128"/>
            </a:endParaRPr>
          </a:p>
          <a:p>
            <a:pPr marL="228600" indent="-228600"/>
            <a:r>
              <a:rPr lang="en-US" altLang="en-US" dirty="0" err="1">
                <a:solidFill>
                  <a:srgbClr val="0070C0"/>
                </a:solidFill>
                <a:latin typeface="Handwriting - Dakota" charset="0"/>
                <a:ea typeface="ＭＳ Ｐゴシック" panose="020B0600070205080204" pitchFamily="34" charset="-128"/>
              </a:rPr>
              <a:t>Herramientas</a:t>
            </a:r>
            <a:r>
              <a:rPr lang="en-US" altLang="en-US" dirty="0">
                <a:solidFill>
                  <a:srgbClr val="0070C0"/>
                </a:solidFill>
                <a:latin typeface="Handwriting - Dakota" charset="0"/>
                <a:ea typeface="ＭＳ Ｐゴシック" panose="020B0600070205080204" pitchFamily="34" charset="-128"/>
              </a:rPr>
              <a:t> </a:t>
            </a:r>
            <a:r>
              <a:rPr lang="en-US" altLang="en-US" dirty="0" err="1">
                <a:solidFill>
                  <a:srgbClr val="0070C0"/>
                </a:solidFill>
                <a:latin typeface="Handwriting - Dakota" charset="0"/>
                <a:ea typeface="ＭＳ Ｐゴシック" panose="020B0600070205080204" pitchFamily="34" charset="-128"/>
              </a:rPr>
              <a:t>más</a:t>
            </a:r>
            <a:r>
              <a:rPr lang="en-US" altLang="en-US" dirty="0">
                <a:solidFill>
                  <a:srgbClr val="0070C0"/>
                </a:solidFill>
                <a:latin typeface="Handwriting - Dakota" charset="0"/>
                <a:ea typeface="ＭＳ Ｐゴシック" panose="020B0600070205080204" pitchFamily="34" charset="-128"/>
              </a:rPr>
              <a:t> </a:t>
            </a:r>
            <a:r>
              <a:rPr lang="en-US" altLang="en-US" dirty="0" err="1">
                <a:solidFill>
                  <a:srgbClr val="0070C0"/>
                </a:solidFill>
                <a:latin typeface="Handwriting - Dakota" charset="0"/>
                <a:ea typeface="ＭＳ Ｐゴシック" panose="020B0600070205080204" pitchFamily="34" charset="-128"/>
              </a:rPr>
              <a:t>fáciles</a:t>
            </a:r>
            <a:r>
              <a:rPr lang="en-US" altLang="en-US" dirty="0">
                <a:solidFill>
                  <a:srgbClr val="0070C0"/>
                </a:solidFill>
                <a:latin typeface="Handwriting - Dakota" charset="0"/>
                <a:ea typeface="ＭＳ Ｐゴシック" panose="020B0600070205080204" pitchFamily="34" charset="-128"/>
              </a:rPr>
              <a:t> y </a:t>
            </a:r>
            <a:r>
              <a:rPr lang="en-US" altLang="en-US" dirty="0" err="1">
                <a:solidFill>
                  <a:srgbClr val="0070C0"/>
                </a:solidFill>
                <a:latin typeface="Handwriting - Dakota" charset="0"/>
                <a:ea typeface="ＭＳ Ｐゴシック" panose="020B0600070205080204" pitchFamily="34" charset="-128"/>
              </a:rPr>
              <a:t>productivas</a:t>
            </a:r>
            <a:endParaRPr lang="en-US" altLang="en-US" dirty="0">
              <a:solidFill>
                <a:srgbClr val="0070C0"/>
              </a:solidFill>
              <a:latin typeface="Handwriting - Dakota" charset="0"/>
              <a:ea typeface="ＭＳ Ｐゴシック" panose="020B0600070205080204" pitchFamily="34" charset="-128"/>
            </a:endParaRPr>
          </a:p>
          <a:p>
            <a:pPr marL="228600" indent="-228600"/>
            <a:r>
              <a:rPr lang="en-US" altLang="en-US" dirty="0">
                <a:solidFill>
                  <a:srgbClr val="0070C0"/>
                </a:solidFill>
                <a:latin typeface="Handwriting - Dakota" charset="0"/>
                <a:ea typeface="ＭＳ Ｐゴシック" panose="020B0600070205080204" pitchFamily="34" charset="-128"/>
              </a:rPr>
              <a:t>El software es </a:t>
            </a:r>
            <a:r>
              <a:rPr lang="en-US" altLang="en-US" dirty="0" err="1">
                <a:solidFill>
                  <a:srgbClr val="0070C0"/>
                </a:solidFill>
                <a:latin typeface="Handwriting - Dakota" charset="0"/>
                <a:ea typeface="ＭＳ Ｐゴシック" panose="020B0600070205080204" pitchFamily="34" charset="-128"/>
              </a:rPr>
              <a:t>cada</a:t>
            </a:r>
            <a:r>
              <a:rPr lang="en-US" altLang="en-US" dirty="0">
                <a:solidFill>
                  <a:srgbClr val="0070C0"/>
                </a:solidFill>
                <a:latin typeface="Handwriting - Dakota" charset="0"/>
                <a:ea typeface="ＭＳ Ｐゴシック" panose="020B0600070205080204" pitchFamily="34" charset="-128"/>
              </a:rPr>
              <a:t> </a:t>
            </a:r>
            <a:r>
              <a:rPr lang="en-US" altLang="en-US" dirty="0" err="1">
                <a:solidFill>
                  <a:srgbClr val="0070C0"/>
                </a:solidFill>
                <a:latin typeface="Handwriting - Dakota" charset="0"/>
                <a:ea typeface="ＭＳ Ｐゴシック" panose="020B0600070205080204" pitchFamily="34" charset="-128"/>
              </a:rPr>
              <a:t>día</a:t>
            </a:r>
            <a:r>
              <a:rPr lang="en-US" altLang="en-US" dirty="0">
                <a:solidFill>
                  <a:srgbClr val="0070C0"/>
                </a:solidFill>
                <a:latin typeface="Handwriting - Dakota" charset="0"/>
                <a:ea typeface="ＭＳ Ｐゴシック" panose="020B0600070205080204" pitchFamily="34" charset="-128"/>
              </a:rPr>
              <a:t> </a:t>
            </a:r>
            <a:r>
              <a:rPr lang="en-US" altLang="en-US" dirty="0" err="1">
                <a:solidFill>
                  <a:srgbClr val="0070C0"/>
                </a:solidFill>
                <a:latin typeface="Handwriting - Dakota" charset="0"/>
                <a:ea typeface="ＭＳ Ｐゴシック" panose="020B0600070205080204" pitchFamily="34" charset="-128"/>
              </a:rPr>
              <a:t>más</a:t>
            </a:r>
            <a:r>
              <a:rPr lang="en-US" altLang="en-US" dirty="0">
                <a:solidFill>
                  <a:srgbClr val="0070C0"/>
                </a:solidFill>
                <a:latin typeface="Handwriting - Dakota" charset="0"/>
                <a:ea typeface="ＭＳ Ｐゴシック" panose="020B0600070205080204" pitchFamily="34" charset="-128"/>
              </a:rPr>
              <a:t> </a:t>
            </a:r>
            <a:r>
              <a:rPr lang="en-US" altLang="en-US" dirty="0" err="1">
                <a:solidFill>
                  <a:srgbClr val="0070C0"/>
                </a:solidFill>
                <a:latin typeface="Handwriting - Dakota" charset="0"/>
                <a:ea typeface="ＭＳ Ｐゴシック" panose="020B0600070205080204" pitchFamily="34" charset="-128"/>
              </a:rPr>
              <a:t>complejo</a:t>
            </a:r>
            <a:endParaRPr lang="en-US" altLang="en-US" dirty="0">
              <a:solidFill>
                <a:srgbClr val="0070C0"/>
              </a:solidFill>
              <a:latin typeface="Handwriting - Dakota" charset="0"/>
              <a:ea typeface="ＭＳ Ｐゴシック" panose="020B0600070205080204" pitchFamily="34" charset="-128"/>
            </a:endParaRPr>
          </a:p>
        </p:txBody>
      </p:sp>
    </p:spTree>
    <p:extLst>
      <p:ext uri="{BB962C8B-B14F-4D97-AF65-F5344CB8AC3E}">
        <p14:creationId xmlns:p14="http://schemas.microsoft.com/office/powerpoint/2010/main" val="2651655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animEffect transition="in" filter="box(in)">
                                      <p:cBhvr>
                                        <p:cTn id="7" dur="500"/>
                                        <p:tgtEl>
                                          <p:spTgt spid="1024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6">
                                            <p:txEl>
                                              <p:pRg st="3" end="3"/>
                                            </p:txEl>
                                          </p:spTgt>
                                        </p:tgtEl>
                                        <p:attrNameLst>
                                          <p:attrName>style.visibility</p:attrName>
                                        </p:attrNameLst>
                                      </p:cBhvr>
                                      <p:to>
                                        <p:strVal val="visible"/>
                                      </p:to>
                                    </p:set>
                                    <p:animEffect transition="in" filter="box(in)">
                                      <p:cBhvr>
                                        <p:cTn id="12" dur="500"/>
                                        <p:tgtEl>
                                          <p:spTgt spid="10246">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Importancia del proceso de SW (ii)</a:t>
            </a:r>
          </a:p>
          <a:p>
            <a:pPr marL="0" indent="0">
              <a:spcBef>
                <a:spcPts val="0"/>
              </a:spcBef>
              <a:buNone/>
            </a:pPr>
            <a:endParaRPr lang="es-ES" b="1" dirty="0"/>
          </a:p>
          <a:p>
            <a:pPr lvl="1">
              <a:spcBef>
                <a:spcPts val="0"/>
              </a:spcBef>
            </a:pPr>
            <a:r>
              <a:rPr lang="es-ES" dirty="0"/>
              <a:t>Facilita la gestión del proyecto</a:t>
            </a:r>
          </a:p>
          <a:p>
            <a:pPr lvl="1">
              <a:spcBef>
                <a:spcPts val="0"/>
              </a:spcBef>
            </a:pPr>
            <a:r>
              <a:rPr lang="es-ES" dirty="0"/>
              <a:t>Establece una división del trabajo</a:t>
            </a:r>
          </a:p>
          <a:p>
            <a:pPr lvl="1">
              <a:spcBef>
                <a:spcPts val="0"/>
              </a:spcBef>
            </a:pPr>
            <a:r>
              <a:rPr lang="es-ES" dirty="0"/>
              <a:t>Facilita la comunicación de los miembros del equipo</a:t>
            </a:r>
          </a:p>
          <a:p>
            <a:pPr lvl="1">
              <a:spcBef>
                <a:spcPts val="0"/>
              </a:spcBef>
            </a:pPr>
            <a:r>
              <a:rPr lang="es-ES" dirty="0"/>
              <a:t>Permite la reasignación y la reutilización de personal especializado</a:t>
            </a:r>
          </a:p>
          <a:p>
            <a:pPr lvl="2">
              <a:spcBef>
                <a:spcPts val="0"/>
              </a:spcBef>
            </a:pPr>
            <a:r>
              <a:rPr lang="es-ES" dirty="0"/>
              <a:t>Transferencia entre proyectos</a:t>
            </a:r>
          </a:p>
          <a:p>
            <a:pPr lvl="1">
              <a:spcBef>
                <a:spcPts val="0"/>
              </a:spcBef>
            </a:pPr>
            <a:r>
              <a:rPr lang="es-EC" dirty="0"/>
              <a:t>Mejora la productividad y el desarrollo</a:t>
            </a:r>
          </a:p>
          <a:p>
            <a:pPr lvl="2">
              <a:spcBef>
                <a:spcPts val="0"/>
              </a:spcBef>
            </a:pPr>
            <a:r>
              <a:rPr lang="es-EC" dirty="0"/>
              <a:t>El desarrollo es reproducible</a:t>
            </a:r>
          </a:p>
          <a:p>
            <a:pPr lvl="1">
              <a:spcBef>
                <a:spcPts val="0"/>
              </a:spcBef>
            </a:pPr>
            <a:r>
              <a:rPr lang="es-EC" dirty="0"/>
              <a:t>Establece el contexto en el que se aplican los métodos técnicos</a:t>
            </a:r>
          </a:p>
          <a:p>
            <a:pPr lvl="1">
              <a:spcBef>
                <a:spcPts val="0"/>
              </a:spcBef>
            </a:pPr>
            <a:r>
              <a:rPr lang="es-EC" dirty="0"/>
              <a:t>Gestiona el cambio adecuadamente</a:t>
            </a:r>
          </a:p>
          <a:p>
            <a:pPr lvl="1">
              <a:spcBef>
                <a:spcPts val="0"/>
              </a:spcBef>
            </a:pPr>
            <a:r>
              <a:rPr lang="es-EC" dirty="0"/>
              <a:t>Asegura la calidad</a:t>
            </a:r>
          </a:p>
        </p:txBody>
      </p:sp>
    </p:spTree>
    <p:extLst>
      <p:ext uri="{BB962C8B-B14F-4D97-AF65-F5344CB8AC3E}">
        <p14:creationId xmlns:p14="http://schemas.microsoft.com/office/powerpoint/2010/main" val="27431364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D272115-556B-9348-AF08-638914FA7EA0}"/>
              </a:ext>
            </a:extLst>
          </p:cNvPr>
          <p:cNvSpPr>
            <a:spLocks noGrp="1"/>
          </p:cNvSpPr>
          <p:nvPr>
            <p:ph type="title" idx="4294967295"/>
          </p:nvPr>
        </p:nvSpPr>
        <p:spPr/>
        <p:txBody>
          <a:bodyPr/>
          <a:lstStyle/>
          <a:p>
            <a:pPr algn="ctr"/>
            <a:r>
              <a:rPr lang="es-MX" altLang="en-US" dirty="0"/>
              <a:t>Caracterización</a:t>
            </a:r>
            <a:r>
              <a:rPr lang="es-MX" altLang="en-US" dirty="0">
                <a:effectLst>
                  <a:outerShdw blurRad="38100" dist="38100" dir="2700000" algn="tl">
                    <a:srgbClr val="C0C0C0"/>
                  </a:outerShdw>
                </a:effectLst>
                <a:latin typeface="Handwriting - Dakota" charset="0"/>
                <a:ea typeface="ＭＳ Ｐゴシック" panose="020B0600070205080204" pitchFamily="34" charset="-128"/>
              </a:rPr>
              <a:t> </a:t>
            </a:r>
            <a:r>
              <a:rPr lang="es-MX" altLang="en-US" dirty="0"/>
              <a:t>del</a:t>
            </a:r>
            <a:r>
              <a:rPr lang="es-MX" altLang="en-US" dirty="0">
                <a:effectLst>
                  <a:outerShdw blurRad="38100" dist="38100" dir="2700000" algn="tl">
                    <a:srgbClr val="C0C0C0"/>
                  </a:outerShdw>
                </a:effectLst>
                <a:latin typeface="Handwriting - Dakota" charset="0"/>
                <a:ea typeface="ＭＳ Ｐゴシック" panose="020B0600070205080204" pitchFamily="34" charset="-128"/>
              </a:rPr>
              <a:t> </a:t>
            </a:r>
            <a:r>
              <a:rPr lang="es-MX" altLang="en-US" dirty="0"/>
              <a:t>Software</a:t>
            </a:r>
          </a:p>
        </p:txBody>
      </p:sp>
      <p:sp>
        <p:nvSpPr>
          <p:cNvPr id="70659" name="2 Marcador de contenido">
            <a:extLst>
              <a:ext uri="{FF2B5EF4-FFF2-40B4-BE49-F238E27FC236}">
                <a16:creationId xmlns:a16="http://schemas.microsoft.com/office/drawing/2014/main" id="{779A75DD-ED17-784D-92B0-29C65AFD87F2}"/>
              </a:ext>
            </a:extLst>
          </p:cNvPr>
          <p:cNvSpPr>
            <a:spLocks noGrp="1"/>
          </p:cNvSpPr>
          <p:nvPr>
            <p:ph idx="4294967295"/>
          </p:nvPr>
        </p:nvSpPr>
        <p:spPr>
          <a:xfrm>
            <a:off x="284163" y="2061410"/>
            <a:ext cx="8574087" cy="3992563"/>
          </a:xfrm>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s-MX" altLang="en-US" dirty="0">
                <a:solidFill>
                  <a:schemeClr val="tx1"/>
                </a:solidFill>
                <a:latin typeface="Handwriting - Dakota" charset="0"/>
                <a:ea typeface="ＭＳ Ｐゴシック" panose="020B0600070205080204" pitchFamily="34" charset="-128"/>
              </a:rPr>
              <a:t>El software es un producto intangible el cual se logra a través de un proceso creativo ya que programar es un arte, el cual no puede ser sistematizado del todo.</a:t>
            </a:r>
          </a:p>
          <a:p>
            <a:r>
              <a:rPr lang="es-MX" altLang="en-US" dirty="0">
                <a:solidFill>
                  <a:schemeClr val="tx1"/>
                </a:solidFill>
                <a:latin typeface="Handwriting - Dakota" charset="0"/>
                <a:ea typeface="ＭＳ Ｐゴシック" panose="020B0600070205080204" pitchFamily="34" charset="-128"/>
              </a:rPr>
              <a:t>¿Por qué es importante el Desarrollo de Proyectos de forma Metodológica? </a:t>
            </a:r>
          </a:p>
          <a:p>
            <a:r>
              <a:rPr lang="es-MX" altLang="en-US" dirty="0">
                <a:solidFill>
                  <a:schemeClr val="tx1"/>
                </a:solidFill>
                <a:latin typeface="Handwriting - Dakota" charset="0"/>
                <a:ea typeface="ＭＳ Ｐゴシック" panose="020B0600070205080204" pitchFamily="34" charset="-128"/>
              </a:rPr>
              <a:t>El software es cada vez más complejo y costoso que se compara con construir un edificio.</a:t>
            </a:r>
          </a:p>
        </p:txBody>
      </p:sp>
    </p:spTree>
    <p:extLst>
      <p:ext uri="{BB962C8B-B14F-4D97-AF65-F5344CB8AC3E}">
        <p14:creationId xmlns:p14="http://schemas.microsoft.com/office/powerpoint/2010/main" val="144826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A51F96D-CBB5-A34A-AC6D-C4685BC75EDA}"/>
              </a:ext>
            </a:extLst>
          </p:cNvPr>
          <p:cNvSpPr>
            <a:spLocks noGrp="1" noChangeArrowheads="1"/>
          </p:cNvSpPr>
          <p:nvPr>
            <p:ph type="title" idx="4294967295"/>
          </p:nvPr>
        </p:nvSpPr>
        <p:spPr>
          <a:xfrm>
            <a:off x="0" y="0"/>
            <a:ext cx="8429625" cy="642938"/>
          </a:xfrm>
        </p:spPr>
        <p:txBody>
          <a:bodyPr>
            <a:normAutofit fontScale="90000"/>
          </a:bodyPr>
          <a:lstStyle/>
          <a:p>
            <a:r>
              <a:rPr lang="es-ES" altLang="en-US" sz="4800">
                <a:latin typeface="Handwriting - Dakota" charset="0"/>
                <a:ea typeface="ＭＳ Ｐゴシック" panose="020B0600070205080204" pitchFamily="34" charset="-128"/>
              </a:rPr>
              <a:t>Motivación</a:t>
            </a:r>
          </a:p>
        </p:txBody>
      </p:sp>
      <p:pic>
        <p:nvPicPr>
          <p:cNvPr id="20483" name="Picture 3" descr="DOGHOUSE">
            <a:extLst>
              <a:ext uri="{FF2B5EF4-FFF2-40B4-BE49-F238E27FC236}">
                <a16:creationId xmlns:a16="http://schemas.microsoft.com/office/drawing/2014/main" id="{0CBC5E8F-579F-6142-B7D9-3914EA524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714375"/>
            <a:ext cx="3151187"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a:extLst>
              <a:ext uri="{FF2B5EF4-FFF2-40B4-BE49-F238E27FC236}">
                <a16:creationId xmlns:a16="http://schemas.microsoft.com/office/drawing/2014/main" id="{1270BFE5-6443-CD41-A65B-601267B2B7E0}"/>
              </a:ext>
            </a:extLst>
          </p:cNvPr>
          <p:cNvSpPr txBox="1">
            <a:spLocks noChangeArrowheads="1"/>
          </p:cNvSpPr>
          <p:nvPr/>
        </p:nvSpPr>
        <p:spPr bwMode="auto">
          <a:xfrm>
            <a:off x="500063" y="4643438"/>
            <a:ext cx="2244725" cy="1323975"/>
          </a:xfrm>
          <a:prstGeom prst="rect">
            <a:avLst/>
          </a:prstGeom>
          <a:solidFill>
            <a:srgbClr val="FFFF00"/>
          </a:solidFill>
          <a:ln w="9525">
            <a:solidFill>
              <a:schemeClr val="tx1"/>
            </a:solidFill>
            <a:miter lim="800000"/>
            <a:headEnd/>
            <a:tailEnd/>
          </a:ln>
        </p:spPr>
        <p:txBody>
          <a:bodyPr wrap="none">
            <a:spAutoFit/>
          </a:bodyPr>
          <a:lstStyle>
            <a:lvl1pPr marL="407988" indent="-407988" defTabSz="95885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58850"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Arial Narrow" panose="020B0604020202020204" pitchFamily="34" charset="0"/>
              </a:rPr>
              <a:t>“Casas de Perros”</a:t>
            </a:r>
          </a:p>
          <a:p>
            <a:pPr eaLnBrk="1" hangingPunct="1"/>
            <a:r>
              <a:rPr lang="en-US" altLang="en-US" sz="2000">
                <a:solidFill>
                  <a:schemeClr val="bg2"/>
                </a:solidFill>
                <a:latin typeface="Arial Narrow" panose="020B0604020202020204" pitchFamily="34" charset="0"/>
              </a:rPr>
              <a:t>Proyectos Escolares</a:t>
            </a:r>
          </a:p>
          <a:p>
            <a:pPr eaLnBrk="1" hangingPunct="1"/>
            <a:r>
              <a:rPr lang="en-US" altLang="en-US" sz="2000">
                <a:solidFill>
                  <a:schemeClr val="bg2"/>
                </a:solidFill>
                <a:latin typeface="Arial Narrow" panose="020B0604020202020204" pitchFamily="34" charset="0"/>
              </a:rPr>
              <a:t>SIN ARQUITECTURA</a:t>
            </a:r>
          </a:p>
          <a:p>
            <a:pPr eaLnBrk="1" hangingPunct="1"/>
            <a:r>
              <a:rPr lang="en-US" altLang="en-US" sz="2000">
                <a:solidFill>
                  <a:schemeClr val="bg2"/>
                </a:solidFill>
                <a:latin typeface="Arial Narrow" panose="020B0604020202020204" pitchFamily="34" charset="0"/>
              </a:rPr>
              <a:t>Poco $</a:t>
            </a:r>
          </a:p>
        </p:txBody>
      </p:sp>
      <p:pic>
        <p:nvPicPr>
          <p:cNvPr id="20485" name="Picture 3" descr="HOUSE">
            <a:extLst>
              <a:ext uri="{FF2B5EF4-FFF2-40B4-BE49-F238E27FC236}">
                <a16:creationId xmlns:a16="http://schemas.microsoft.com/office/drawing/2014/main" id="{68D9457E-D8C6-EB40-B4AB-B9780BCE4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538" y="703263"/>
            <a:ext cx="5319712"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4">
            <a:extLst>
              <a:ext uri="{FF2B5EF4-FFF2-40B4-BE49-F238E27FC236}">
                <a16:creationId xmlns:a16="http://schemas.microsoft.com/office/drawing/2014/main" id="{13470E20-1D89-0F49-8EBB-FB4A84D245E7}"/>
              </a:ext>
            </a:extLst>
          </p:cNvPr>
          <p:cNvSpPr txBox="1">
            <a:spLocks noChangeArrowheads="1"/>
          </p:cNvSpPr>
          <p:nvPr/>
        </p:nvSpPr>
        <p:spPr bwMode="auto">
          <a:xfrm>
            <a:off x="3541713" y="2143125"/>
            <a:ext cx="2959100" cy="1323975"/>
          </a:xfrm>
          <a:prstGeom prst="rect">
            <a:avLst/>
          </a:prstGeom>
          <a:solidFill>
            <a:srgbClr val="FFFF00"/>
          </a:solidFill>
          <a:ln w="9525">
            <a:solidFill>
              <a:schemeClr val="tx1"/>
            </a:solidFill>
            <a:miter lim="800000"/>
            <a:headEnd/>
            <a:tailEnd/>
          </a:ln>
        </p:spPr>
        <p:txBody>
          <a:bodyPr wrap="none">
            <a:spAutoFit/>
          </a:bodyPr>
          <a:lstStyle>
            <a:lvl1pPr marL="407988" indent="-407988" defTabSz="95885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58850"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Arial Narrow" panose="020B0604020202020204" pitchFamily="34" charset="0"/>
              </a:rPr>
              <a:t>Casas</a:t>
            </a:r>
          </a:p>
          <a:p>
            <a:pPr eaLnBrk="1" hangingPunct="1"/>
            <a:r>
              <a:rPr lang="en-US" altLang="en-US" sz="2000">
                <a:solidFill>
                  <a:schemeClr val="bg2"/>
                </a:solidFill>
                <a:latin typeface="Arial Narrow" panose="020B0604020202020204" pitchFamily="34" charset="0"/>
              </a:rPr>
              <a:t>Proyecto de PyMES</a:t>
            </a:r>
          </a:p>
          <a:p>
            <a:pPr eaLnBrk="1" hangingPunct="1"/>
            <a:r>
              <a:rPr lang="en-US" altLang="en-US" sz="2000">
                <a:solidFill>
                  <a:schemeClr val="bg2"/>
                </a:solidFill>
                <a:latin typeface="Arial Narrow" panose="020B0604020202020204" pitchFamily="34" charset="0"/>
              </a:rPr>
              <a:t>ARQUITECTURAS SIMPLES</a:t>
            </a:r>
          </a:p>
          <a:p>
            <a:pPr eaLnBrk="1" hangingPunct="1"/>
            <a:r>
              <a:rPr lang="en-US" altLang="en-US" sz="2000">
                <a:solidFill>
                  <a:schemeClr val="bg2"/>
                </a:solidFill>
                <a:latin typeface="Arial Narrow" panose="020B0604020202020204" pitchFamily="34" charset="0"/>
              </a:rPr>
              <a:t>Rentable $</a:t>
            </a:r>
          </a:p>
        </p:txBody>
      </p:sp>
      <p:pic>
        <p:nvPicPr>
          <p:cNvPr id="20487" name="Picture 3" descr="!HIGHRIS">
            <a:extLst>
              <a:ext uri="{FF2B5EF4-FFF2-40B4-BE49-F238E27FC236}">
                <a16:creationId xmlns:a16="http://schemas.microsoft.com/office/drawing/2014/main" id="{AD139600-7D50-0544-AAA4-5AD7DC741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5" y="3579813"/>
            <a:ext cx="53022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4">
            <a:extLst>
              <a:ext uri="{FF2B5EF4-FFF2-40B4-BE49-F238E27FC236}">
                <a16:creationId xmlns:a16="http://schemas.microsoft.com/office/drawing/2014/main" id="{363B2D18-9917-0841-9242-5B69056BFBFA}"/>
              </a:ext>
            </a:extLst>
          </p:cNvPr>
          <p:cNvSpPr txBox="1">
            <a:spLocks noChangeArrowheads="1"/>
          </p:cNvSpPr>
          <p:nvPr/>
        </p:nvSpPr>
        <p:spPr bwMode="auto">
          <a:xfrm>
            <a:off x="3608388" y="3627438"/>
            <a:ext cx="3392487" cy="1323975"/>
          </a:xfrm>
          <a:prstGeom prst="rect">
            <a:avLst/>
          </a:prstGeom>
          <a:solidFill>
            <a:srgbClr val="FFFF00"/>
          </a:solidFill>
          <a:ln w="9525">
            <a:solidFill>
              <a:schemeClr val="tx1"/>
            </a:solidFill>
            <a:miter lim="800000"/>
            <a:headEnd/>
            <a:tailEnd/>
          </a:ln>
        </p:spPr>
        <p:txBody>
          <a:bodyPr>
            <a:spAutoFit/>
          </a:bodyPr>
          <a:lstStyle>
            <a:lvl1pPr marL="407988" indent="-407988" defTabSz="95885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58850"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Arial Narrow" panose="020B0604020202020204" pitchFamily="34" charset="0"/>
              </a:rPr>
              <a:t>Edificios</a:t>
            </a:r>
          </a:p>
          <a:p>
            <a:pPr eaLnBrk="1" hangingPunct="1"/>
            <a:r>
              <a:rPr lang="en-US" altLang="en-US" sz="2000">
                <a:latin typeface="Arial Narrow" panose="020B0604020202020204" pitchFamily="34" charset="0"/>
              </a:rPr>
              <a:t>Grandes Corporativos</a:t>
            </a:r>
          </a:p>
          <a:p>
            <a:pPr eaLnBrk="1" hangingPunct="1"/>
            <a:r>
              <a:rPr lang="en-US" altLang="en-US" sz="2000">
                <a:latin typeface="Arial Narrow" panose="020B0604020202020204" pitchFamily="34" charset="0"/>
              </a:rPr>
              <a:t>ARQUITECTURAS COMPLEJAS</a:t>
            </a:r>
          </a:p>
          <a:p>
            <a:pPr eaLnBrk="1" hangingPunct="1"/>
            <a:r>
              <a:rPr lang="en-US" altLang="en-US" sz="2000">
                <a:latin typeface="Arial Narrow" panose="020B0604020202020204" pitchFamily="34" charset="0"/>
              </a:rPr>
              <a:t>Mucho $$$$</a:t>
            </a:r>
          </a:p>
        </p:txBody>
      </p:sp>
      <p:sp>
        <p:nvSpPr>
          <p:cNvPr id="10" name="1 Título">
            <a:extLst>
              <a:ext uri="{FF2B5EF4-FFF2-40B4-BE49-F238E27FC236}">
                <a16:creationId xmlns:a16="http://schemas.microsoft.com/office/drawing/2014/main" id="{92DDBF93-F267-EA48-B37A-D9DCF9620249}"/>
              </a:ext>
            </a:extLst>
          </p:cNvPr>
          <p:cNvSpPr txBox="1">
            <a:spLocks/>
          </p:cNvSpPr>
          <p:nvPr/>
        </p:nvSpPr>
        <p:spPr bwMode="auto">
          <a:xfrm>
            <a:off x="-32" y="6357958"/>
            <a:ext cx="9144031" cy="500066"/>
          </a:xfrm>
          <a:prstGeom prst="rect">
            <a:avLst/>
          </a:prstGeom>
          <a:gradFill flip="none" rotWithShape="1">
            <a:gsLst>
              <a:gs pos="100000">
                <a:srgbClr val="FF6600">
                  <a:alpha val="40000"/>
                </a:srgbClr>
              </a:gs>
              <a:gs pos="30000">
                <a:srgbClr val="FF6600"/>
              </a:gs>
              <a:gs pos="0">
                <a:srgbClr val="FF6600">
                  <a:alpha val="91765"/>
                </a:srgbClr>
              </a:gs>
              <a:gs pos="100000">
                <a:srgbClr val="005CBF"/>
              </a:gs>
            </a:gsLst>
            <a:path path="circle">
              <a:fillToRect t="100000" r="100000"/>
            </a:path>
            <a:tileRect l="-100000" b="-100000"/>
          </a:gradFill>
          <a:ln w="9525">
            <a:noFill/>
            <a:miter lim="800000"/>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s-MX" altLang="en-US" sz="3200">
                <a:solidFill>
                  <a:schemeClr val="bg1"/>
                </a:solidFill>
              </a:rPr>
              <a:t>Tipos de Desarrollo de Software</a:t>
            </a:r>
            <a:endParaRPr lang="es-MX" altLang="en-US" sz="4000">
              <a:solidFill>
                <a:schemeClr val="bg1"/>
              </a:solidFill>
            </a:endParaRPr>
          </a:p>
        </p:txBody>
      </p:sp>
    </p:spTree>
    <p:extLst>
      <p:ext uri="{BB962C8B-B14F-4D97-AF65-F5344CB8AC3E}">
        <p14:creationId xmlns:p14="http://schemas.microsoft.com/office/powerpoint/2010/main" val="20642157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7D896A9-7038-3245-8D2F-01B7FC6DB21E}"/>
              </a:ext>
            </a:extLst>
          </p:cNvPr>
          <p:cNvSpPr>
            <a:spLocks noGrp="1" noChangeArrowheads="1"/>
          </p:cNvSpPr>
          <p:nvPr>
            <p:ph type="title" idx="4294967295"/>
          </p:nvPr>
        </p:nvSpPr>
        <p:spPr>
          <a:xfrm>
            <a:off x="312820" y="681621"/>
            <a:ext cx="8545429" cy="762000"/>
          </a:xfrm>
        </p:spPr>
        <p:txBody>
          <a:bodyPr/>
          <a:lstStyle/>
          <a:p>
            <a:pPr algn="ctr" eaLnBrk="1" hangingPunct="1"/>
            <a:r>
              <a:rPr lang="es-ES" altLang="en-US" dirty="0">
                <a:effectLst>
                  <a:outerShdw blurRad="38100" dist="38100" dir="2700000" algn="tl">
                    <a:srgbClr val="C0C0C0"/>
                  </a:outerShdw>
                </a:effectLst>
                <a:latin typeface="Handwriting - Dakota" charset="0"/>
                <a:ea typeface="ＭＳ Ｐゴシック" panose="020B0600070205080204" pitchFamily="34" charset="-128"/>
              </a:rPr>
              <a:t>Motivación</a:t>
            </a:r>
          </a:p>
        </p:txBody>
      </p:sp>
      <p:sp>
        <p:nvSpPr>
          <p:cNvPr id="22531" name="Rectangle 3">
            <a:extLst>
              <a:ext uri="{FF2B5EF4-FFF2-40B4-BE49-F238E27FC236}">
                <a16:creationId xmlns:a16="http://schemas.microsoft.com/office/drawing/2014/main" id="{75DBD1CA-66E4-9D4B-83EF-7C9C64D28858}"/>
              </a:ext>
            </a:extLst>
          </p:cNvPr>
          <p:cNvSpPr>
            <a:spLocks noGrp="1" noChangeArrowheads="1"/>
          </p:cNvSpPr>
          <p:nvPr>
            <p:ph type="body" idx="4294967295"/>
          </p:nvPr>
        </p:nvSpPr>
        <p:spPr>
          <a:xfrm>
            <a:off x="312821" y="2133600"/>
            <a:ext cx="8545429" cy="3992563"/>
          </a:xfrm>
          <a:extLs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lgn="just"/>
            <a:r>
              <a:rPr lang="es-MX" altLang="en-US" dirty="0">
                <a:latin typeface="Handwriting - Dakota" charset="0"/>
                <a:ea typeface="ＭＳ Ｐゴシック" panose="020B0600070205080204" pitchFamily="34" charset="-128"/>
              </a:rPr>
              <a:t>Las metodologías de desarrollo de software son un conjunto de “mejores prácticas” que si no se llevan a la práctica no sirven de nada.</a:t>
            </a:r>
          </a:p>
          <a:p>
            <a:pPr algn="just"/>
            <a:endParaRPr lang="es-MX" altLang="en-US" dirty="0">
              <a:latin typeface="Handwriting - Dakota" charset="0"/>
              <a:ea typeface="ＭＳ Ｐゴシック" panose="020B0600070205080204" pitchFamily="34" charset="-128"/>
            </a:endParaRPr>
          </a:p>
          <a:p>
            <a:pPr algn="just"/>
            <a:r>
              <a:rPr lang="es-MX" altLang="en-US" dirty="0">
                <a:latin typeface="Handwriting - Dakota" charset="0"/>
                <a:ea typeface="ＭＳ Ｐゴシック" panose="020B0600070205080204" pitchFamily="34" charset="-128"/>
              </a:rPr>
              <a:t>El factor humano es el recurso más importante de cualquier proyecto de software.</a:t>
            </a:r>
          </a:p>
          <a:p>
            <a:pPr algn="just"/>
            <a:endParaRPr lang="es-MX" altLang="en-US" dirty="0">
              <a:latin typeface="Handwriting - Dakota" charset="0"/>
              <a:ea typeface="ＭＳ Ｐゴシック" panose="020B0600070205080204" pitchFamily="34" charset="-128"/>
            </a:endParaRPr>
          </a:p>
          <a:p>
            <a:pPr algn="just"/>
            <a:r>
              <a:rPr lang="es-MX" altLang="en-US" dirty="0">
                <a:latin typeface="Handwriting - Dakota" charset="0"/>
                <a:ea typeface="ＭＳ Ｐゴシック" panose="020B0600070205080204" pitchFamily="34" charset="-128"/>
              </a:rPr>
              <a:t>¿Cómo se desarrolla un proyecto de Software? </a:t>
            </a:r>
            <a:endParaRPr lang="es-ES" altLang="en-US" dirty="0">
              <a:latin typeface="Handwriting - Dakota" charset="0"/>
              <a:ea typeface="ＭＳ Ｐゴシック" panose="020B0600070205080204" pitchFamily="34" charset="-128"/>
            </a:endParaRPr>
          </a:p>
        </p:txBody>
      </p:sp>
    </p:spTree>
    <p:extLst>
      <p:ext uri="{BB962C8B-B14F-4D97-AF65-F5344CB8AC3E}">
        <p14:creationId xmlns:p14="http://schemas.microsoft.com/office/powerpoint/2010/main" val="3330732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a:extLst>
              <a:ext uri="{FF2B5EF4-FFF2-40B4-BE49-F238E27FC236}">
                <a16:creationId xmlns:a16="http://schemas.microsoft.com/office/drawing/2014/main" id="{B6614D4F-9F31-834A-BC19-3EDE45A66EB5}"/>
              </a:ext>
            </a:extLst>
          </p:cNvPr>
          <p:cNvSpPr>
            <a:spLocks noGrp="1"/>
          </p:cNvSpPr>
          <p:nvPr>
            <p:ph type="title"/>
          </p:nvPr>
        </p:nvSpPr>
        <p:spPr>
          <a:xfrm>
            <a:off x="0" y="0"/>
            <a:ext cx="8429625" cy="642938"/>
          </a:xfrm>
        </p:spPr>
        <p:txBody>
          <a:bodyPr>
            <a:normAutofit fontScale="90000"/>
          </a:bodyPr>
          <a:lstStyle/>
          <a:p>
            <a:r>
              <a:rPr lang="es-ES_tradnl" altLang="en-US">
                <a:latin typeface="Handwriting - Dakota" charset="0"/>
                <a:ea typeface="ＭＳ Ｐゴシック" panose="020B0600070205080204" pitchFamily="34" charset="-128"/>
              </a:rPr>
              <a:t>Primera etapa</a:t>
            </a:r>
          </a:p>
        </p:txBody>
      </p:sp>
      <p:sp>
        <p:nvSpPr>
          <p:cNvPr id="23555" name="Marcador de contenido 2">
            <a:extLst>
              <a:ext uri="{FF2B5EF4-FFF2-40B4-BE49-F238E27FC236}">
                <a16:creationId xmlns:a16="http://schemas.microsoft.com/office/drawing/2014/main" id="{4C447F6C-7856-004F-BEA0-6A21D7F1AB2A}"/>
              </a:ext>
            </a:extLst>
          </p:cNvPr>
          <p:cNvSpPr>
            <a:spLocks noGrp="1"/>
          </p:cNvSpPr>
          <p:nvPr>
            <p:ph idx="1"/>
          </p:nvPr>
        </p:nvSpPr>
        <p:spPr/>
        <p:txBody>
          <a:bodyPr/>
          <a:lstStyle/>
          <a:p>
            <a:endParaRPr lang="es-ES_tradnl" altLang="en-US">
              <a:latin typeface="Handwriting - Dakota" charset="0"/>
              <a:ea typeface="ＭＳ Ｐゴシック" panose="020B0600070205080204" pitchFamily="34" charset="-128"/>
            </a:endParaRPr>
          </a:p>
        </p:txBody>
      </p:sp>
      <p:pic>
        <p:nvPicPr>
          <p:cNvPr id="23556" name="Picture 2" descr="Carton1">
            <a:extLst>
              <a:ext uri="{FF2B5EF4-FFF2-40B4-BE49-F238E27FC236}">
                <a16:creationId xmlns:a16="http://schemas.microsoft.com/office/drawing/2014/main" id="{FD185599-D9ED-4C4B-BE4D-84F64139E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96" t="12987" r="12631" b="12987"/>
          <a:stretch>
            <a:fillRect/>
          </a:stretch>
        </p:blipFill>
        <p:spPr bwMode="auto">
          <a:xfrm>
            <a:off x="1588" y="677863"/>
            <a:ext cx="9142412" cy="61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8208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a:extLst>
              <a:ext uri="{FF2B5EF4-FFF2-40B4-BE49-F238E27FC236}">
                <a16:creationId xmlns:a16="http://schemas.microsoft.com/office/drawing/2014/main" id="{C1613561-5EA2-1F42-B97E-20B5C47A1881}"/>
              </a:ext>
            </a:extLst>
          </p:cNvPr>
          <p:cNvSpPr>
            <a:spLocks noGrp="1"/>
          </p:cNvSpPr>
          <p:nvPr>
            <p:ph type="title"/>
          </p:nvPr>
        </p:nvSpPr>
        <p:spPr>
          <a:xfrm>
            <a:off x="0" y="0"/>
            <a:ext cx="8429625" cy="642938"/>
          </a:xfrm>
        </p:spPr>
        <p:txBody>
          <a:bodyPr>
            <a:normAutofit fontScale="90000"/>
          </a:bodyPr>
          <a:lstStyle/>
          <a:p>
            <a:r>
              <a:rPr lang="es-ES_tradnl" altLang="en-US">
                <a:latin typeface="Handwriting - Dakota" charset="0"/>
                <a:ea typeface="ＭＳ Ｐゴシック" panose="020B0600070205080204" pitchFamily="34" charset="-128"/>
              </a:rPr>
              <a:t>Segunda Etapa</a:t>
            </a:r>
          </a:p>
        </p:txBody>
      </p:sp>
      <p:sp>
        <p:nvSpPr>
          <p:cNvPr id="24579" name="Marcador de contenido 2">
            <a:extLst>
              <a:ext uri="{FF2B5EF4-FFF2-40B4-BE49-F238E27FC236}">
                <a16:creationId xmlns:a16="http://schemas.microsoft.com/office/drawing/2014/main" id="{F51CD88A-FB29-454E-869A-8DCCC73BF524}"/>
              </a:ext>
            </a:extLst>
          </p:cNvPr>
          <p:cNvSpPr>
            <a:spLocks noGrp="1"/>
          </p:cNvSpPr>
          <p:nvPr>
            <p:ph idx="1"/>
          </p:nvPr>
        </p:nvSpPr>
        <p:spPr/>
        <p:txBody>
          <a:bodyPr/>
          <a:lstStyle/>
          <a:p>
            <a:endParaRPr lang="es-ES_tradnl" altLang="en-US">
              <a:latin typeface="Handwriting - Dakota" charset="0"/>
              <a:ea typeface="ＭＳ Ｐゴシック" panose="020B0600070205080204" pitchFamily="34" charset="-128"/>
            </a:endParaRPr>
          </a:p>
        </p:txBody>
      </p:sp>
      <p:pic>
        <p:nvPicPr>
          <p:cNvPr id="24580" name="Picture 3" descr="Carton2">
            <a:extLst>
              <a:ext uri="{FF2B5EF4-FFF2-40B4-BE49-F238E27FC236}">
                <a16:creationId xmlns:a16="http://schemas.microsoft.com/office/drawing/2014/main" id="{71831512-9998-9E4D-84D0-B775C4FB7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86" b="6586"/>
          <a:stretch>
            <a:fillRect/>
          </a:stretch>
        </p:blipFill>
        <p:spPr bwMode="auto">
          <a:xfrm>
            <a:off x="0" y="665163"/>
            <a:ext cx="9144000" cy="61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3057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a:extLst>
              <a:ext uri="{FF2B5EF4-FFF2-40B4-BE49-F238E27FC236}">
                <a16:creationId xmlns:a16="http://schemas.microsoft.com/office/drawing/2014/main" id="{993D196A-6217-B44A-BCE4-E35B60B97E9B}"/>
              </a:ext>
            </a:extLst>
          </p:cNvPr>
          <p:cNvSpPr>
            <a:spLocks noGrp="1"/>
          </p:cNvSpPr>
          <p:nvPr>
            <p:ph type="title"/>
          </p:nvPr>
        </p:nvSpPr>
        <p:spPr>
          <a:xfrm>
            <a:off x="0" y="0"/>
            <a:ext cx="8429625" cy="642938"/>
          </a:xfrm>
        </p:spPr>
        <p:txBody>
          <a:bodyPr>
            <a:normAutofit fontScale="90000"/>
          </a:bodyPr>
          <a:lstStyle/>
          <a:p>
            <a:r>
              <a:rPr lang="es-ES_tradnl" altLang="en-US">
                <a:latin typeface="Handwriting - Dakota" charset="0"/>
                <a:ea typeface="ＭＳ Ｐゴシック" panose="020B0600070205080204" pitchFamily="34" charset="-128"/>
              </a:rPr>
              <a:t>Tercera Etapa</a:t>
            </a:r>
          </a:p>
        </p:txBody>
      </p:sp>
      <p:sp>
        <p:nvSpPr>
          <p:cNvPr id="25603" name="Marcador de contenido 2">
            <a:extLst>
              <a:ext uri="{FF2B5EF4-FFF2-40B4-BE49-F238E27FC236}">
                <a16:creationId xmlns:a16="http://schemas.microsoft.com/office/drawing/2014/main" id="{6EFAF51D-C02F-5749-B582-F9C13E9A4404}"/>
              </a:ext>
            </a:extLst>
          </p:cNvPr>
          <p:cNvSpPr>
            <a:spLocks noGrp="1"/>
          </p:cNvSpPr>
          <p:nvPr>
            <p:ph idx="1"/>
          </p:nvPr>
        </p:nvSpPr>
        <p:spPr/>
        <p:txBody>
          <a:bodyPr/>
          <a:lstStyle/>
          <a:p>
            <a:endParaRPr lang="es-ES_tradnl" altLang="en-US">
              <a:latin typeface="Handwriting - Dakota" charset="0"/>
              <a:ea typeface="ＭＳ Ｐゴシック" panose="020B0600070205080204" pitchFamily="34" charset="-128"/>
            </a:endParaRPr>
          </a:p>
        </p:txBody>
      </p:sp>
      <p:pic>
        <p:nvPicPr>
          <p:cNvPr id="25604" name="Picture 3" descr="Carton3">
            <a:extLst>
              <a:ext uri="{FF2B5EF4-FFF2-40B4-BE49-F238E27FC236}">
                <a16:creationId xmlns:a16="http://schemas.microsoft.com/office/drawing/2014/main" id="{1CF8CA9F-4860-3046-B8D9-48E64687E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86" t="29906" b="5981"/>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07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a:extLst>
              <a:ext uri="{FF2B5EF4-FFF2-40B4-BE49-F238E27FC236}">
                <a16:creationId xmlns:a16="http://schemas.microsoft.com/office/drawing/2014/main" id="{DCDB7CD5-16E5-164D-8753-DBFF866D5903}"/>
              </a:ext>
            </a:extLst>
          </p:cNvPr>
          <p:cNvSpPr>
            <a:spLocks noGrp="1"/>
          </p:cNvSpPr>
          <p:nvPr>
            <p:ph type="title"/>
          </p:nvPr>
        </p:nvSpPr>
        <p:spPr>
          <a:xfrm>
            <a:off x="0" y="0"/>
            <a:ext cx="8429625" cy="642938"/>
          </a:xfrm>
        </p:spPr>
        <p:txBody>
          <a:bodyPr>
            <a:normAutofit fontScale="90000"/>
          </a:bodyPr>
          <a:lstStyle/>
          <a:p>
            <a:r>
              <a:rPr lang="es-ES_tradnl" altLang="en-US">
                <a:latin typeface="Handwriting - Dakota" charset="0"/>
                <a:ea typeface="ＭＳ Ｐゴシック" panose="020B0600070205080204" pitchFamily="34" charset="-128"/>
              </a:rPr>
              <a:t>Cuarta Etapa</a:t>
            </a:r>
          </a:p>
        </p:txBody>
      </p:sp>
      <p:sp>
        <p:nvSpPr>
          <p:cNvPr id="26627" name="Marcador de contenido 2">
            <a:extLst>
              <a:ext uri="{FF2B5EF4-FFF2-40B4-BE49-F238E27FC236}">
                <a16:creationId xmlns:a16="http://schemas.microsoft.com/office/drawing/2014/main" id="{76D249CF-4F3B-2B47-9BD2-B7D1C7612E7B}"/>
              </a:ext>
            </a:extLst>
          </p:cNvPr>
          <p:cNvSpPr>
            <a:spLocks noGrp="1"/>
          </p:cNvSpPr>
          <p:nvPr>
            <p:ph idx="1"/>
          </p:nvPr>
        </p:nvSpPr>
        <p:spPr/>
        <p:txBody>
          <a:bodyPr/>
          <a:lstStyle/>
          <a:p>
            <a:endParaRPr lang="es-ES_tradnl" altLang="en-US">
              <a:latin typeface="Handwriting - Dakota" charset="0"/>
              <a:ea typeface="ＭＳ Ｐゴシック" panose="020B0600070205080204" pitchFamily="34" charset="-128"/>
            </a:endParaRPr>
          </a:p>
        </p:txBody>
      </p:sp>
      <p:pic>
        <p:nvPicPr>
          <p:cNvPr id="26628" name="Picture 3" descr="Carton4">
            <a:extLst>
              <a:ext uri="{FF2B5EF4-FFF2-40B4-BE49-F238E27FC236}">
                <a16:creationId xmlns:a16="http://schemas.microsoft.com/office/drawing/2014/main" id="{3466F07E-B0C8-3F4B-93C7-4813EF155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67" b="5833"/>
          <a:stretch>
            <a:fillRect/>
          </a:stretch>
        </p:blipFill>
        <p:spPr bwMode="auto">
          <a:xfrm>
            <a:off x="0" y="700088"/>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4163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a:extLst>
              <a:ext uri="{FF2B5EF4-FFF2-40B4-BE49-F238E27FC236}">
                <a16:creationId xmlns:a16="http://schemas.microsoft.com/office/drawing/2014/main" id="{97182601-2707-1742-90EE-0E9854B36EA2}"/>
              </a:ext>
            </a:extLst>
          </p:cNvPr>
          <p:cNvSpPr>
            <a:spLocks noGrp="1"/>
          </p:cNvSpPr>
          <p:nvPr>
            <p:ph type="title"/>
          </p:nvPr>
        </p:nvSpPr>
        <p:spPr>
          <a:xfrm>
            <a:off x="284163" y="733926"/>
            <a:ext cx="8429625" cy="642938"/>
          </a:xfrm>
        </p:spPr>
        <p:txBody>
          <a:bodyPr>
            <a:normAutofit fontScale="90000"/>
          </a:bodyPr>
          <a:lstStyle/>
          <a:p>
            <a:r>
              <a:rPr lang="es-ES_tradnl" altLang="en-US">
                <a:latin typeface="Handwriting - Dakota" charset="0"/>
                <a:ea typeface="ＭＳ Ｐゴシック" panose="020B0600070205080204" pitchFamily="34" charset="-128"/>
              </a:rPr>
              <a:t>Motivación</a:t>
            </a:r>
          </a:p>
        </p:txBody>
      </p:sp>
      <p:sp>
        <p:nvSpPr>
          <p:cNvPr id="3" name="Marcador de contenido 2">
            <a:extLst>
              <a:ext uri="{FF2B5EF4-FFF2-40B4-BE49-F238E27FC236}">
                <a16:creationId xmlns:a16="http://schemas.microsoft.com/office/drawing/2014/main" id="{8028842D-468E-E241-95CA-6CB9D672B901}"/>
              </a:ext>
            </a:extLst>
          </p:cNvPr>
          <p:cNvSpPr>
            <a:spLocks noGrp="1"/>
          </p:cNvSpPr>
          <p:nvPr>
            <p:ph idx="1"/>
          </p:nvPr>
        </p:nvSpPr>
        <p:spPr/>
        <p:txBody>
          <a:bodyPr/>
          <a:lstStyle/>
          <a:p>
            <a:r>
              <a:rPr lang="es-ES_tradnl" altLang="en-US" dirty="0">
                <a:latin typeface="Handwriting - Dakota" charset="0"/>
                <a:ea typeface="ＭＳ Ｐゴシック" panose="020B0600070205080204" pitchFamily="34" charset="-128"/>
              </a:rPr>
              <a:t>¿En qué consiste el proceso de desarrollo de software?</a:t>
            </a:r>
          </a:p>
          <a:p>
            <a:endParaRPr lang="es-ES_tradnl" altLang="en-US" dirty="0">
              <a:latin typeface="Handwriting - Dakota" charset="0"/>
              <a:ea typeface="ＭＳ Ｐゴシック" panose="020B0600070205080204" pitchFamily="34" charset="-128"/>
            </a:endParaRPr>
          </a:p>
          <a:p>
            <a:r>
              <a:rPr lang="es-ES_tradnl" altLang="en-US" dirty="0">
                <a:latin typeface="Handwriting - Dakota" charset="0"/>
                <a:ea typeface="ＭＳ Ｐゴシック" panose="020B0600070205080204" pitchFamily="34" charset="-128"/>
              </a:rPr>
              <a:t>Si pensamos que el software de desarrollo de software es sólo programar (que evidentemente es la parte más representativa) estamos muy equivocados.</a:t>
            </a:r>
          </a:p>
          <a:p>
            <a:endParaRPr lang="es-ES_tradnl" altLang="en-US" dirty="0">
              <a:latin typeface="Handwriting - Dakota" charset="0"/>
              <a:ea typeface="ＭＳ Ｐゴシック" panose="020B0600070205080204" pitchFamily="34" charset="-128"/>
            </a:endParaRPr>
          </a:p>
          <a:p>
            <a:r>
              <a:rPr lang="es-ES_tradnl" altLang="en-US" dirty="0">
                <a:latin typeface="Handwriting - Dakota" charset="0"/>
                <a:ea typeface="ＭＳ Ｐゴシック" panose="020B0600070205080204" pitchFamily="34" charset="-128"/>
              </a:rPr>
              <a:t>El desarrollo de software consiste en múltiples actividades.</a:t>
            </a:r>
          </a:p>
        </p:txBody>
      </p:sp>
    </p:spTree>
    <p:extLst>
      <p:ext uri="{BB962C8B-B14F-4D97-AF65-F5344CB8AC3E}">
        <p14:creationId xmlns:p14="http://schemas.microsoft.com/office/powerpoint/2010/main" val="310974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a:extLst>
              <a:ext uri="{FF2B5EF4-FFF2-40B4-BE49-F238E27FC236}">
                <a16:creationId xmlns:a16="http://schemas.microsoft.com/office/drawing/2014/main" id="{F6B4A704-B31D-3943-AF4C-59A37B021F43}"/>
              </a:ext>
            </a:extLst>
          </p:cNvPr>
          <p:cNvSpPr>
            <a:spLocks noGrp="1"/>
          </p:cNvSpPr>
          <p:nvPr>
            <p:ph type="title"/>
          </p:nvPr>
        </p:nvSpPr>
        <p:spPr>
          <a:xfrm>
            <a:off x="356393" y="42862"/>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Proceso de Desarrollo de </a:t>
            </a:r>
            <a:r>
              <a:rPr lang="es-ES_tradnl" altLang="en-US" dirty="0" err="1">
                <a:latin typeface="Handwriting - Dakota" charset="0"/>
                <a:ea typeface="ＭＳ Ｐゴシック" panose="020B0600070205080204" pitchFamily="34" charset="-128"/>
              </a:rPr>
              <a:t>Sw</a:t>
            </a:r>
            <a:endParaRPr lang="es-ES_tradnl" altLang="en-US" dirty="0">
              <a:latin typeface="Handwriting - Dakota" charset="0"/>
              <a:ea typeface="ＭＳ Ｐゴシック" panose="020B0600070205080204" pitchFamily="34" charset="-128"/>
            </a:endParaRPr>
          </a:p>
        </p:txBody>
      </p:sp>
      <p:sp>
        <p:nvSpPr>
          <p:cNvPr id="28675" name="Marcador de contenido 2">
            <a:extLst>
              <a:ext uri="{FF2B5EF4-FFF2-40B4-BE49-F238E27FC236}">
                <a16:creationId xmlns:a16="http://schemas.microsoft.com/office/drawing/2014/main" id="{9B645404-C3E5-574E-9AB5-2539CD5D2623}"/>
              </a:ext>
            </a:extLst>
          </p:cNvPr>
          <p:cNvSpPr>
            <a:spLocks noGrp="1"/>
          </p:cNvSpPr>
          <p:nvPr>
            <p:ph idx="1"/>
          </p:nvPr>
        </p:nvSpPr>
        <p:spPr/>
        <p:txBody>
          <a:bodyPr/>
          <a:lstStyle/>
          <a:p>
            <a:endParaRPr lang="es-ES_tradnl" altLang="en-US">
              <a:latin typeface="Handwriting - Dakota" charset="0"/>
              <a:ea typeface="ＭＳ Ｐゴシック" panose="020B0600070205080204" pitchFamily="34" charset="-128"/>
            </a:endParaRPr>
          </a:p>
        </p:txBody>
      </p:sp>
      <p:pic>
        <p:nvPicPr>
          <p:cNvPr id="4" name="4 Marcador de contenido" descr="Cascada.jpg">
            <a:extLst>
              <a:ext uri="{FF2B5EF4-FFF2-40B4-BE49-F238E27FC236}">
                <a16:creationId xmlns:a16="http://schemas.microsoft.com/office/drawing/2014/main" id="{F19F6313-F1D1-324D-94DB-D96672E9B108}"/>
              </a:ext>
            </a:extLst>
          </p:cNvPr>
          <p:cNvPicPr>
            <a:picLocks noChangeAspect="1"/>
          </p:cNvPicPr>
          <p:nvPr/>
        </p:nvPicPr>
        <p:blipFill>
          <a:blip r:embed="rId2"/>
          <a:srcRect l="16225" t="15283" r="20844" b="40080"/>
          <a:stretch>
            <a:fillRect/>
          </a:stretch>
        </p:blipFill>
        <p:spPr bwMode="auto">
          <a:xfrm>
            <a:off x="0" y="685800"/>
            <a:ext cx="9144000" cy="6172200"/>
          </a:xfrm>
          <a:prstGeom prst="rect">
            <a:avLst/>
          </a:prstGeom>
          <a:solidFill>
            <a:schemeClr val="bg2">
              <a:lumMod val="60000"/>
              <a:lumOff val="40000"/>
            </a:schemeClr>
          </a:solidFill>
          <a:ln w="9525">
            <a:noFill/>
            <a:miter lim="800000"/>
            <a:headEnd/>
            <a:tailEnd/>
          </a:ln>
        </p:spPr>
      </p:pic>
    </p:spTree>
    <p:extLst>
      <p:ext uri="{BB962C8B-B14F-4D97-AF65-F5344CB8AC3E}">
        <p14:creationId xmlns:p14="http://schemas.microsoft.com/office/powerpoint/2010/main" val="34724953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a:extLst>
              <a:ext uri="{FF2B5EF4-FFF2-40B4-BE49-F238E27FC236}">
                <a16:creationId xmlns:a16="http://schemas.microsoft.com/office/drawing/2014/main" id="{60CEA58D-A4BE-134D-964F-7F0AE067176E}"/>
              </a:ext>
            </a:extLst>
          </p:cNvPr>
          <p:cNvSpPr>
            <a:spLocks noGrp="1"/>
          </p:cNvSpPr>
          <p:nvPr>
            <p:ph type="title"/>
          </p:nvPr>
        </p:nvSpPr>
        <p:spPr>
          <a:xfrm>
            <a:off x="284163" y="709863"/>
            <a:ext cx="8429625" cy="642938"/>
          </a:xfrm>
        </p:spPr>
        <p:txBody>
          <a:bodyPr>
            <a:normAutofit fontScale="90000"/>
          </a:bodyPr>
          <a:lstStyle/>
          <a:p>
            <a:r>
              <a:rPr lang="es-ES_tradnl" altLang="en-US">
                <a:latin typeface="Handwriting - Dakota" charset="0"/>
                <a:ea typeface="ＭＳ Ｐゴシック" panose="020B0600070205080204" pitchFamily="34" charset="-128"/>
              </a:rPr>
              <a:t>Proceso de Desarrollo de Sw</a:t>
            </a:r>
          </a:p>
        </p:txBody>
      </p:sp>
      <p:sp>
        <p:nvSpPr>
          <p:cNvPr id="3" name="Marcador de contenido 2">
            <a:extLst>
              <a:ext uri="{FF2B5EF4-FFF2-40B4-BE49-F238E27FC236}">
                <a16:creationId xmlns:a16="http://schemas.microsoft.com/office/drawing/2014/main" id="{94702CEF-5244-5C49-AF6A-244ED73A46FD}"/>
              </a:ext>
            </a:extLst>
          </p:cNvPr>
          <p:cNvSpPr>
            <a:spLocks noGrp="1"/>
          </p:cNvSpPr>
          <p:nvPr>
            <p:ph idx="1"/>
          </p:nvPr>
        </p:nvSpPr>
        <p:spPr/>
        <p:txBody>
          <a:bodyPr>
            <a:noAutofit/>
          </a:bodyPr>
          <a:lstStyle/>
          <a:p>
            <a:r>
              <a:rPr lang="es-ES_tradnl" altLang="en-US" dirty="0">
                <a:latin typeface="Handwriting - Dakota" charset="0"/>
                <a:ea typeface="ＭＳ Ｐゴシック" panose="020B0600070205080204" pitchFamily="34" charset="-128"/>
              </a:rPr>
              <a:t>¿Por qué este modelo de cascada no funciona para el desarrollo del software?</a:t>
            </a:r>
          </a:p>
          <a:p>
            <a:r>
              <a:rPr lang="es-ES_tradnl" altLang="en-US" dirty="0">
                <a:latin typeface="Handwriting - Dakota" charset="0"/>
                <a:ea typeface="ＭＳ Ｐゴシック" panose="020B0600070205080204" pitchFamily="34" charset="-128"/>
              </a:rPr>
              <a:t>Por que los requerimientos de software son sumamente cambiantes al ser un producto abstracto.</a:t>
            </a:r>
          </a:p>
          <a:p>
            <a:r>
              <a:rPr lang="es-ES_tradnl" altLang="en-US" dirty="0">
                <a:latin typeface="Handwriting - Dakota" charset="0"/>
                <a:ea typeface="ＭＳ Ｐゴシック" panose="020B0600070205080204" pitchFamily="34" charset="-128"/>
              </a:rPr>
              <a:t>El objetivo de la Ingeniería del Software es lograr la calidad del software. </a:t>
            </a:r>
          </a:p>
          <a:p>
            <a:r>
              <a:rPr lang="es-ES_tradnl" altLang="en-US" dirty="0">
                <a:latin typeface="Handwriting - Dakota" charset="0"/>
                <a:ea typeface="ＭＳ Ｐゴシック" panose="020B0600070205080204" pitchFamily="34" charset="-128"/>
              </a:rPr>
              <a:t>La calidad tiene muchas perspectivas.</a:t>
            </a:r>
          </a:p>
        </p:txBody>
      </p:sp>
    </p:spTree>
    <p:extLst>
      <p:ext uri="{BB962C8B-B14F-4D97-AF65-F5344CB8AC3E}">
        <p14:creationId xmlns:p14="http://schemas.microsoft.com/office/powerpoint/2010/main" val="1662198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t>Proceso del Software</a:t>
            </a:r>
            <a:endParaRPr lang="es-EC" dirty="0"/>
          </a:p>
        </p:txBody>
      </p:sp>
      <p:sp>
        <p:nvSpPr>
          <p:cNvPr id="3" name="Marcador de contenido 2"/>
          <p:cNvSpPr>
            <a:spLocks noGrp="1"/>
          </p:cNvSpPr>
          <p:nvPr>
            <p:ph idx="1"/>
          </p:nvPr>
        </p:nvSpPr>
        <p:spPr/>
        <p:txBody>
          <a:bodyPr>
            <a:noAutofit/>
          </a:bodyPr>
          <a:lstStyle/>
          <a:p>
            <a:pPr marL="0" indent="0">
              <a:spcBef>
                <a:spcPts val="0"/>
              </a:spcBef>
              <a:buNone/>
            </a:pPr>
            <a:r>
              <a:rPr lang="es-ES" sz="2800" b="1" dirty="0"/>
              <a:t>Estándares relacionados con el proceso de SW (i)</a:t>
            </a:r>
          </a:p>
          <a:p>
            <a:pPr>
              <a:spcBef>
                <a:spcPts val="0"/>
              </a:spcBef>
            </a:pPr>
            <a:r>
              <a:rPr lang="es-ES" b="1" dirty="0"/>
              <a:t>Estándar ISO/IEC/IEEE 12207:2017</a:t>
            </a:r>
          </a:p>
          <a:p>
            <a:pPr lvl="1">
              <a:spcBef>
                <a:spcPts val="0"/>
              </a:spcBef>
            </a:pPr>
            <a:r>
              <a:rPr lang="es-EC" dirty="0"/>
              <a:t>El estándar ISO/IEC/IEEE 12207:2017 [ISO/IEC/IEEE, 2017] relativo a los procesos del ciclo de vida del software</a:t>
            </a:r>
          </a:p>
          <a:p>
            <a:pPr lvl="1">
              <a:spcBef>
                <a:spcPts val="0"/>
              </a:spcBef>
            </a:pPr>
            <a:r>
              <a:rPr lang="es-EC" dirty="0"/>
              <a:t>Se aplica a la adquisición de sistemas de software , productos y servicios, al suministro, desarrollo, operación, mantenimiento y eliminación de productos de software o componentes de software de cualquier sistema, ya sea que se realice interna o externamente a una organización.</a:t>
            </a:r>
          </a:p>
          <a:p>
            <a:pPr lvl="1">
              <a:spcBef>
                <a:spcPts val="0"/>
              </a:spcBef>
            </a:pPr>
            <a:r>
              <a:rPr lang="es-EC" dirty="0"/>
              <a:t>Se incluyen aquellos aspectos de la definición del sistema necesarios para proporcionar el contexto de los productos y servicios de software</a:t>
            </a:r>
          </a:p>
          <a:p>
            <a:pPr lvl="1">
              <a:spcBef>
                <a:spcPts val="0"/>
              </a:spcBef>
            </a:pPr>
            <a:r>
              <a:rPr lang="es-EC" dirty="0"/>
              <a:t>También proporciona procesos que pueden emplearse para definir, controlar y mejorar los procesos del ciclo de vida del software dentro de una organización o de un proyecto</a:t>
            </a:r>
          </a:p>
        </p:txBody>
      </p:sp>
    </p:spTree>
    <p:extLst>
      <p:ext uri="{BB962C8B-B14F-4D97-AF65-F5344CB8AC3E}">
        <p14:creationId xmlns:p14="http://schemas.microsoft.com/office/powerpoint/2010/main" val="15014771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a:extLst>
              <a:ext uri="{FF2B5EF4-FFF2-40B4-BE49-F238E27FC236}">
                <a16:creationId xmlns:a16="http://schemas.microsoft.com/office/drawing/2014/main" id="{7D2FBA68-64BB-E240-A4E8-51F176EFD87E}"/>
              </a:ext>
            </a:extLst>
          </p:cNvPr>
          <p:cNvSpPr>
            <a:spLocks noGrp="1"/>
          </p:cNvSpPr>
          <p:nvPr>
            <p:ph type="title"/>
          </p:nvPr>
        </p:nvSpPr>
        <p:spPr>
          <a:xfrm>
            <a:off x="284163" y="661737"/>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Proceso de Desarrollo de </a:t>
            </a:r>
            <a:r>
              <a:rPr lang="es-ES_tradnl" altLang="en-US" dirty="0" err="1">
                <a:latin typeface="Handwriting - Dakota" charset="0"/>
                <a:ea typeface="ＭＳ Ｐゴシック" panose="020B0600070205080204" pitchFamily="34" charset="-128"/>
              </a:rPr>
              <a:t>Sw</a:t>
            </a:r>
            <a:endParaRPr lang="es-ES_tradnl" altLang="en-US" dirty="0">
              <a:latin typeface="Handwriting - Dakota" charset="0"/>
              <a:ea typeface="ＭＳ Ｐゴシック" panose="020B0600070205080204" pitchFamily="34" charset="-128"/>
            </a:endParaRPr>
          </a:p>
        </p:txBody>
      </p:sp>
      <p:sp>
        <p:nvSpPr>
          <p:cNvPr id="30723" name="Marcador de contenido 2">
            <a:extLst>
              <a:ext uri="{FF2B5EF4-FFF2-40B4-BE49-F238E27FC236}">
                <a16:creationId xmlns:a16="http://schemas.microsoft.com/office/drawing/2014/main" id="{C2B24CD4-AF2F-EE41-8563-D4CEC294262F}"/>
              </a:ext>
            </a:extLst>
          </p:cNvPr>
          <p:cNvSpPr>
            <a:spLocks noGrp="1"/>
          </p:cNvSpPr>
          <p:nvPr>
            <p:ph idx="1"/>
          </p:nvPr>
        </p:nvSpPr>
        <p:spPr/>
        <p:txBody>
          <a:bodyPr>
            <a:noAutofit/>
          </a:bodyPr>
          <a:lstStyle/>
          <a:p>
            <a:r>
              <a:rPr lang="es-ES_tradnl" altLang="en-US" dirty="0" err="1">
                <a:latin typeface="Handwriting - Dakota" charset="0"/>
                <a:ea typeface="ＭＳ Ｐゴシック" panose="020B0600070205080204" pitchFamily="34" charset="-128"/>
              </a:rPr>
              <a:t>Pressman</a:t>
            </a:r>
            <a:r>
              <a:rPr lang="es-ES_tradnl" altLang="en-US" dirty="0">
                <a:latin typeface="Handwriting - Dakota" charset="0"/>
                <a:ea typeface="ＭＳ Ｐゴシック" panose="020B0600070205080204" pitchFamily="34" charset="-128"/>
              </a:rPr>
              <a:t> clasifica las actividades del desarrollo de software en las siguientes:</a:t>
            </a:r>
          </a:p>
          <a:p>
            <a:r>
              <a:rPr lang="es-MX" altLang="en-US" dirty="0">
                <a:solidFill>
                  <a:srgbClr val="FF0000"/>
                </a:solidFill>
                <a:latin typeface="Handwriting - Dakota" charset="0"/>
                <a:ea typeface="ＭＳ Ｐゴシック" panose="020B0600070205080204" pitchFamily="34" charset="-128"/>
              </a:rPr>
              <a:t>Comunicación</a:t>
            </a:r>
            <a:endParaRPr lang="es-MX" altLang="en-US" dirty="0">
              <a:latin typeface="Handwriting - Dakota" charset="0"/>
              <a:ea typeface="ＭＳ Ｐゴシック" panose="020B0600070205080204" pitchFamily="34" charset="-128"/>
            </a:endParaRPr>
          </a:p>
          <a:p>
            <a:pPr lvl="1"/>
            <a:r>
              <a:rPr lang="es-MX" altLang="en-US" sz="2400" dirty="0">
                <a:latin typeface="Handwriting - Dakota" charset="0"/>
                <a:ea typeface="ＭＳ Ｐゴシック" panose="020B0600070205080204" pitchFamily="34" charset="-128"/>
              </a:rPr>
              <a:t>Inicio del Proyecto</a:t>
            </a:r>
          </a:p>
          <a:p>
            <a:pPr lvl="1"/>
            <a:r>
              <a:rPr lang="es-MX" altLang="en-US" sz="2400" dirty="0">
                <a:latin typeface="Handwriting - Dakota" charset="0"/>
                <a:ea typeface="ＭＳ Ｐゴシック" panose="020B0600070205080204" pitchFamily="34" charset="-128"/>
              </a:rPr>
              <a:t>Recopilación de Requerimientos</a:t>
            </a:r>
          </a:p>
          <a:p>
            <a:pPr lvl="1"/>
            <a:endParaRPr lang="es-MX" altLang="en-US" sz="2400" dirty="0">
              <a:latin typeface="Handwriting - Dakota" charset="0"/>
              <a:ea typeface="ＭＳ Ｐゴシック" panose="020B0600070205080204" pitchFamily="34" charset="-128"/>
            </a:endParaRPr>
          </a:p>
          <a:p>
            <a:r>
              <a:rPr lang="es-MX" altLang="en-US" dirty="0">
                <a:solidFill>
                  <a:srgbClr val="FF0000"/>
                </a:solidFill>
                <a:latin typeface="Handwriting - Dakota" charset="0"/>
                <a:ea typeface="ＭＳ Ｐゴシック" panose="020B0600070205080204" pitchFamily="34" charset="-128"/>
              </a:rPr>
              <a:t>Planeación</a:t>
            </a:r>
            <a:endParaRPr lang="es-MX" altLang="en-US" dirty="0">
              <a:latin typeface="Handwriting - Dakota" charset="0"/>
              <a:ea typeface="ＭＳ Ｐゴシック" panose="020B0600070205080204" pitchFamily="34" charset="-128"/>
            </a:endParaRPr>
          </a:p>
          <a:p>
            <a:pPr lvl="1"/>
            <a:r>
              <a:rPr lang="es-MX" altLang="en-US" sz="2400" dirty="0">
                <a:latin typeface="Handwriting - Dakota" charset="0"/>
                <a:ea typeface="ＭＳ Ｐゴシック" panose="020B0600070205080204" pitchFamily="34" charset="-128"/>
              </a:rPr>
              <a:t>Estimación</a:t>
            </a:r>
          </a:p>
          <a:p>
            <a:pPr lvl="1"/>
            <a:r>
              <a:rPr lang="es-MX" altLang="en-US" sz="2400" dirty="0">
                <a:latin typeface="Handwriting - Dakota" charset="0"/>
                <a:ea typeface="ＭＳ Ｐゴシック" panose="020B0600070205080204" pitchFamily="34" charset="-128"/>
              </a:rPr>
              <a:t>Itinerario</a:t>
            </a:r>
          </a:p>
          <a:p>
            <a:pPr lvl="1"/>
            <a:r>
              <a:rPr lang="es-MX" altLang="en-US" sz="2400" dirty="0">
                <a:latin typeface="Handwriting - Dakota" charset="0"/>
                <a:ea typeface="ＭＳ Ｐゴシック" panose="020B0600070205080204" pitchFamily="34" charset="-128"/>
              </a:rPr>
              <a:t>Seguimiento</a:t>
            </a:r>
          </a:p>
        </p:txBody>
      </p:sp>
    </p:spTree>
    <p:extLst>
      <p:ext uri="{BB962C8B-B14F-4D97-AF65-F5344CB8AC3E}">
        <p14:creationId xmlns:p14="http://schemas.microsoft.com/office/powerpoint/2010/main" val="19024424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1">
            <a:extLst>
              <a:ext uri="{FF2B5EF4-FFF2-40B4-BE49-F238E27FC236}">
                <a16:creationId xmlns:a16="http://schemas.microsoft.com/office/drawing/2014/main" id="{CADDABA3-9796-A840-9CBE-EEFCF6AA3181}"/>
              </a:ext>
            </a:extLst>
          </p:cNvPr>
          <p:cNvSpPr>
            <a:spLocks noGrp="1"/>
          </p:cNvSpPr>
          <p:nvPr>
            <p:ph type="title"/>
          </p:nvPr>
        </p:nvSpPr>
        <p:spPr>
          <a:xfrm>
            <a:off x="284163" y="685800"/>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Proceso de Desarrollo de </a:t>
            </a:r>
            <a:r>
              <a:rPr lang="es-ES_tradnl" altLang="en-US" dirty="0" err="1">
                <a:latin typeface="Handwriting - Dakota" charset="0"/>
                <a:ea typeface="ＭＳ Ｐゴシック" panose="020B0600070205080204" pitchFamily="34" charset="-128"/>
              </a:rPr>
              <a:t>Sw</a:t>
            </a:r>
            <a:endParaRPr lang="es-ES_tradnl" altLang="en-US" dirty="0">
              <a:latin typeface="Handwriting - Dakota" charset="0"/>
              <a:ea typeface="ＭＳ Ｐゴシック" panose="020B0600070205080204" pitchFamily="34" charset="-128"/>
            </a:endParaRPr>
          </a:p>
        </p:txBody>
      </p:sp>
      <p:sp>
        <p:nvSpPr>
          <p:cNvPr id="31747" name="Marcador de contenido 2">
            <a:extLst>
              <a:ext uri="{FF2B5EF4-FFF2-40B4-BE49-F238E27FC236}">
                <a16:creationId xmlns:a16="http://schemas.microsoft.com/office/drawing/2014/main" id="{9DECAA12-E590-D84D-B772-EBFAACF32EC5}"/>
              </a:ext>
            </a:extLst>
          </p:cNvPr>
          <p:cNvSpPr>
            <a:spLocks noGrp="1"/>
          </p:cNvSpPr>
          <p:nvPr>
            <p:ph idx="1"/>
          </p:nvPr>
        </p:nvSpPr>
        <p:spPr/>
        <p:txBody>
          <a:bodyPr>
            <a:noAutofit/>
          </a:bodyPr>
          <a:lstStyle/>
          <a:p>
            <a:r>
              <a:rPr lang="es-MX" altLang="en-US" dirty="0">
                <a:solidFill>
                  <a:srgbClr val="FF0000"/>
                </a:solidFill>
                <a:latin typeface="Handwriting - Dakota" charset="0"/>
                <a:ea typeface="ＭＳ Ｐゴシック" panose="020B0600070205080204" pitchFamily="34" charset="-128"/>
              </a:rPr>
              <a:t>Modelado</a:t>
            </a:r>
          </a:p>
          <a:p>
            <a:pPr lvl="1"/>
            <a:r>
              <a:rPr lang="es-MX" altLang="en-US" sz="2400" dirty="0">
                <a:latin typeface="Handwriting - Dakota" charset="0"/>
                <a:ea typeface="ＭＳ Ｐゴシック" panose="020B0600070205080204" pitchFamily="34" charset="-128"/>
              </a:rPr>
              <a:t>Análisis</a:t>
            </a:r>
          </a:p>
          <a:p>
            <a:pPr lvl="1"/>
            <a:r>
              <a:rPr lang="es-MX" altLang="en-US" sz="2400" dirty="0">
                <a:latin typeface="Handwriting - Dakota" charset="0"/>
                <a:ea typeface="ＭＳ Ｐゴシック" panose="020B0600070205080204" pitchFamily="34" charset="-128"/>
              </a:rPr>
              <a:t>Diseño</a:t>
            </a:r>
          </a:p>
          <a:p>
            <a:r>
              <a:rPr lang="es-MX" altLang="en-US" dirty="0">
                <a:solidFill>
                  <a:srgbClr val="FF0000"/>
                </a:solidFill>
                <a:latin typeface="Handwriting - Dakota" charset="0"/>
                <a:ea typeface="ＭＳ Ｐゴシック" panose="020B0600070205080204" pitchFamily="34" charset="-128"/>
              </a:rPr>
              <a:t>Construcción</a:t>
            </a:r>
          </a:p>
          <a:p>
            <a:pPr lvl="1"/>
            <a:r>
              <a:rPr lang="es-MX" altLang="en-US" sz="2400" dirty="0">
                <a:latin typeface="Handwriting - Dakota" charset="0"/>
                <a:ea typeface="ＭＳ Ｐゴシック" panose="020B0600070205080204" pitchFamily="34" charset="-128"/>
              </a:rPr>
              <a:t>Código</a:t>
            </a:r>
          </a:p>
          <a:p>
            <a:pPr lvl="1"/>
            <a:r>
              <a:rPr lang="es-MX" altLang="en-US" sz="2400" dirty="0">
                <a:latin typeface="Handwriting - Dakota" charset="0"/>
                <a:ea typeface="ＭＳ Ｐゴシック" panose="020B0600070205080204" pitchFamily="34" charset="-128"/>
              </a:rPr>
              <a:t>Prueba</a:t>
            </a:r>
          </a:p>
          <a:p>
            <a:r>
              <a:rPr lang="es-MX" altLang="en-US" dirty="0">
                <a:solidFill>
                  <a:srgbClr val="FF0000"/>
                </a:solidFill>
                <a:latin typeface="Handwriting - Dakota" charset="0"/>
                <a:ea typeface="ＭＳ Ｐゴシック" panose="020B0600070205080204" pitchFamily="34" charset="-128"/>
              </a:rPr>
              <a:t>Despliegue</a:t>
            </a:r>
            <a:r>
              <a:rPr lang="es-MX" altLang="en-US" dirty="0">
                <a:latin typeface="Handwriting - Dakota" charset="0"/>
                <a:ea typeface="ＭＳ Ｐゴシック" panose="020B0600070205080204" pitchFamily="34" charset="-128"/>
              </a:rPr>
              <a:t>:</a:t>
            </a:r>
          </a:p>
          <a:p>
            <a:pPr lvl="1"/>
            <a:r>
              <a:rPr lang="es-MX" altLang="en-US" sz="2400" dirty="0">
                <a:latin typeface="Handwriting - Dakota" charset="0"/>
                <a:ea typeface="ＭＳ Ｐゴシック" panose="020B0600070205080204" pitchFamily="34" charset="-128"/>
              </a:rPr>
              <a:t>Entrega</a:t>
            </a:r>
          </a:p>
          <a:p>
            <a:pPr lvl="1"/>
            <a:r>
              <a:rPr lang="es-MX" altLang="en-US" sz="2400" dirty="0">
                <a:latin typeface="Handwriting - Dakota" charset="0"/>
                <a:ea typeface="ＭＳ Ｐゴシック" panose="020B0600070205080204" pitchFamily="34" charset="-128"/>
              </a:rPr>
              <a:t>Soporte</a:t>
            </a:r>
          </a:p>
          <a:p>
            <a:pPr lvl="1"/>
            <a:r>
              <a:rPr lang="es-MX" altLang="en-US" sz="2400" dirty="0">
                <a:latin typeface="Handwriting - Dakota" charset="0"/>
                <a:ea typeface="ＭＳ Ｐゴシック" panose="020B0600070205080204" pitchFamily="34" charset="-128"/>
              </a:rPr>
              <a:t>Retroalimentación</a:t>
            </a:r>
            <a:endParaRPr lang="es-ES_tradnl" altLang="en-US" sz="2400" dirty="0">
              <a:latin typeface="Handwriting - Dakota" charset="0"/>
              <a:ea typeface="ＭＳ Ｐゴシック" panose="020B0600070205080204" pitchFamily="34" charset="-128"/>
            </a:endParaRPr>
          </a:p>
        </p:txBody>
      </p:sp>
    </p:spTree>
    <p:extLst>
      <p:ext uri="{BB962C8B-B14F-4D97-AF65-F5344CB8AC3E}">
        <p14:creationId xmlns:p14="http://schemas.microsoft.com/office/powerpoint/2010/main" val="9394700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a:extLst>
              <a:ext uri="{FF2B5EF4-FFF2-40B4-BE49-F238E27FC236}">
                <a16:creationId xmlns:a16="http://schemas.microsoft.com/office/drawing/2014/main" id="{26BB832D-C138-1A4F-9B1B-D2900D96887F}"/>
              </a:ext>
            </a:extLst>
          </p:cNvPr>
          <p:cNvSpPr>
            <a:spLocks noGrp="1"/>
          </p:cNvSpPr>
          <p:nvPr>
            <p:ph type="title"/>
          </p:nvPr>
        </p:nvSpPr>
        <p:spPr>
          <a:xfrm>
            <a:off x="257175" y="700087"/>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Proceso de Desarrollo de </a:t>
            </a:r>
            <a:r>
              <a:rPr lang="es-ES_tradnl" altLang="en-US" dirty="0" err="1">
                <a:latin typeface="Handwriting - Dakota" charset="0"/>
                <a:ea typeface="ＭＳ Ｐゴシック" panose="020B0600070205080204" pitchFamily="34" charset="-128"/>
              </a:rPr>
              <a:t>Sw</a:t>
            </a:r>
            <a:endParaRPr lang="es-ES_tradnl" altLang="en-US" dirty="0">
              <a:latin typeface="Handwriting - Dakota" charset="0"/>
              <a:ea typeface="ＭＳ Ｐゴシック" panose="020B0600070205080204" pitchFamily="34" charset="-128"/>
            </a:endParaRPr>
          </a:p>
        </p:txBody>
      </p:sp>
      <p:sp>
        <p:nvSpPr>
          <p:cNvPr id="33795" name="Marcador de contenido 2">
            <a:extLst>
              <a:ext uri="{FF2B5EF4-FFF2-40B4-BE49-F238E27FC236}">
                <a16:creationId xmlns:a16="http://schemas.microsoft.com/office/drawing/2014/main" id="{5FDFE56A-3530-9947-AA7C-BD123940B95B}"/>
              </a:ext>
            </a:extLst>
          </p:cNvPr>
          <p:cNvSpPr>
            <a:spLocks noGrp="1"/>
          </p:cNvSpPr>
          <p:nvPr>
            <p:ph idx="1"/>
          </p:nvPr>
        </p:nvSpPr>
        <p:spPr/>
        <p:txBody>
          <a:bodyPr/>
          <a:lstStyle/>
          <a:p>
            <a:r>
              <a:rPr lang="es-ES_tradnl" altLang="en-US">
                <a:latin typeface="Handwriting - Dakota" charset="0"/>
                <a:ea typeface="ＭＳ Ｐゴシック" panose="020B0600070205080204" pitchFamily="34" charset="-128"/>
              </a:rPr>
              <a:t>La etapa de comunicación es sumamente importante:</a:t>
            </a:r>
          </a:p>
        </p:txBody>
      </p:sp>
      <p:pic>
        <p:nvPicPr>
          <p:cNvPr id="4" name="Picture 6">
            <a:extLst>
              <a:ext uri="{FF2B5EF4-FFF2-40B4-BE49-F238E27FC236}">
                <a16:creationId xmlns:a16="http://schemas.microsoft.com/office/drawing/2014/main" id="{6DA821C6-F1A5-0B4C-9020-3BCED0D18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62200"/>
            <a:ext cx="22701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F7C74DFD-DBBA-2C43-BCEA-ECBD04014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737" y="2162175"/>
            <a:ext cx="22796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CAA923CA-5049-F645-8CD0-CE8FB9871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218" y="4530892"/>
            <a:ext cx="2351088"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6C519646-0056-C443-AE63-0B2CB20DC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4050631"/>
            <a:ext cx="2339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830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nodeType="afterGroup">
                            <p:stCondLst>
                              <p:cond delay="2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2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a:extLst>
              <a:ext uri="{FF2B5EF4-FFF2-40B4-BE49-F238E27FC236}">
                <a16:creationId xmlns:a16="http://schemas.microsoft.com/office/drawing/2014/main" id="{E88A3B6B-3B24-6447-82DC-4DAE3CF26EF1}"/>
              </a:ext>
            </a:extLst>
          </p:cNvPr>
          <p:cNvSpPr>
            <a:spLocks noGrp="1"/>
          </p:cNvSpPr>
          <p:nvPr>
            <p:ph type="title"/>
          </p:nvPr>
        </p:nvSpPr>
        <p:spPr>
          <a:xfrm>
            <a:off x="284163" y="745958"/>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Metodologías de Software</a:t>
            </a:r>
          </a:p>
        </p:txBody>
      </p:sp>
      <p:sp>
        <p:nvSpPr>
          <p:cNvPr id="34819" name="Marcador de contenido 2">
            <a:extLst>
              <a:ext uri="{FF2B5EF4-FFF2-40B4-BE49-F238E27FC236}">
                <a16:creationId xmlns:a16="http://schemas.microsoft.com/office/drawing/2014/main" id="{05884925-23E3-FF4D-9108-B3A4611F0353}"/>
              </a:ext>
            </a:extLst>
          </p:cNvPr>
          <p:cNvSpPr>
            <a:spLocks noGrp="1"/>
          </p:cNvSpPr>
          <p:nvPr>
            <p:ph idx="1"/>
          </p:nvPr>
        </p:nvSpPr>
        <p:spPr/>
        <p:txBody>
          <a:bodyPr>
            <a:normAutofit lnSpcReduction="10000"/>
          </a:bodyPr>
          <a:lstStyle/>
          <a:p>
            <a:r>
              <a:rPr lang="es-ES_tradnl" altLang="en-US" dirty="0">
                <a:latin typeface="Handwriting - Dakota" charset="0"/>
                <a:ea typeface="ＭＳ Ｐゴシック" panose="020B0600070205080204" pitchFamily="34" charset="-128"/>
              </a:rPr>
              <a:t>Las metodologías de software ayudan a lograr la calidad del software. ¿Puedo lograr la calidad del software sin usar metodologías?</a:t>
            </a:r>
          </a:p>
          <a:p>
            <a:endParaRPr lang="es-ES_tradnl" altLang="en-US" dirty="0">
              <a:latin typeface="Handwriting - Dakota" charset="0"/>
              <a:ea typeface="ＭＳ Ｐゴシック" panose="020B0600070205080204" pitchFamily="34" charset="-128"/>
            </a:endParaRPr>
          </a:p>
          <a:p>
            <a:r>
              <a:rPr lang="es-ES_tradnl" altLang="en-US" dirty="0">
                <a:latin typeface="Handwriting - Dakota" charset="0"/>
                <a:ea typeface="ＭＳ Ｐゴシック" panose="020B0600070205080204" pitchFamily="34" charset="-128"/>
              </a:rPr>
              <a:t>Ejemplo: necesito hacer un nudo de corbato y no tenga idea de cómo hacerlo…</a:t>
            </a:r>
          </a:p>
          <a:p>
            <a:endParaRPr lang="es-ES_tradnl" altLang="en-US" dirty="0">
              <a:latin typeface="Handwriting - Dakota" charset="0"/>
              <a:ea typeface="ＭＳ Ｐゴシック" panose="020B0600070205080204" pitchFamily="34" charset="-128"/>
            </a:endParaRPr>
          </a:p>
          <a:p>
            <a:r>
              <a:rPr lang="es-ES_tradnl" altLang="en-US" dirty="0">
                <a:latin typeface="Handwriting - Dakota" charset="0"/>
                <a:ea typeface="ＭＳ Ｐゴシック" panose="020B0600070205080204" pitchFamily="34" charset="-128"/>
              </a:rPr>
              <a:t>¿Cómo podría resolver el problema?</a:t>
            </a:r>
          </a:p>
          <a:p>
            <a:endParaRPr lang="es-ES_tradnl" altLang="en-US" dirty="0">
              <a:latin typeface="Handwriting - Dakota" charset="0"/>
              <a:ea typeface="ＭＳ Ｐゴシック" panose="020B0600070205080204" pitchFamily="34" charset="-128"/>
            </a:endParaRPr>
          </a:p>
          <a:p>
            <a:endParaRPr lang="es-ES_tradnl" altLang="en-US" dirty="0">
              <a:latin typeface="Handwriting - Dakota" charset="0"/>
              <a:ea typeface="ＭＳ Ｐゴシック" panose="020B0600070205080204" pitchFamily="34" charset="-128"/>
            </a:endParaRPr>
          </a:p>
        </p:txBody>
      </p:sp>
    </p:spTree>
    <p:extLst>
      <p:ext uri="{BB962C8B-B14F-4D97-AF65-F5344CB8AC3E}">
        <p14:creationId xmlns:p14="http://schemas.microsoft.com/office/powerpoint/2010/main" val="865994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a:extLst>
              <a:ext uri="{FF2B5EF4-FFF2-40B4-BE49-F238E27FC236}">
                <a16:creationId xmlns:a16="http://schemas.microsoft.com/office/drawing/2014/main" id="{9D9E2499-1B40-044F-9A94-DD9F5E780343}"/>
              </a:ext>
            </a:extLst>
          </p:cNvPr>
          <p:cNvSpPr>
            <a:spLocks noGrp="1"/>
          </p:cNvSpPr>
          <p:nvPr>
            <p:ph type="title"/>
          </p:nvPr>
        </p:nvSpPr>
        <p:spPr>
          <a:xfrm>
            <a:off x="284163" y="745958"/>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Metodologías de Software</a:t>
            </a:r>
          </a:p>
        </p:txBody>
      </p:sp>
      <p:sp>
        <p:nvSpPr>
          <p:cNvPr id="3" name="Marcador de contenido 2">
            <a:extLst>
              <a:ext uri="{FF2B5EF4-FFF2-40B4-BE49-F238E27FC236}">
                <a16:creationId xmlns:a16="http://schemas.microsoft.com/office/drawing/2014/main" id="{6380CE80-A533-E54F-9C6C-EB8345C389D3}"/>
              </a:ext>
            </a:extLst>
          </p:cNvPr>
          <p:cNvSpPr>
            <a:spLocks noGrp="1"/>
          </p:cNvSpPr>
          <p:nvPr>
            <p:ph idx="1"/>
          </p:nvPr>
        </p:nvSpPr>
        <p:spPr/>
        <p:txBody>
          <a:bodyPr>
            <a:noAutofit/>
          </a:bodyPr>
          <a:lstStyle/>
          <a:p>
            <a:r>
              <a:rPr lang="es-MX" altLang="en-US" dirty="0">
                <a:latin typeface="Handwriting - Dakota" charset="0"/>
                <a:ea typeface="ＭＳ Ｐゴシック" panose="020B0600070205080204" pitchFamily="34" charset="-128"/>
              </a:rPr>
              <a:t>La solución más fácil es realizar outsorcing (que lo hagan otros).</a:t>
            </a:r>
          </a:p>
          <a:p>
            <a:endParaRPr lang="es-MX" altLang="en-US" dirty="0">
              <a:latin typeface="Handwriting - Dakota" charset="0"/>
              <a:ea typeface="ＭＳ Ｐゴシック" panose="020B0600070205080204" pitchFamily="34" charset="-128"/>
            </a:endParaRPr>
          </a:p>
          <a:p>
            <a:r>
              <a:rPr lang="es-MX" altLang="en-US" dirty="0">
                <a:latin typeface="Handwriting - Dakota" charset="0"/>
                <a:ea typeface="ＭＳ Ｐゴシック" panose="020B0600070205080204" pitchFamily="34" charset="-128"/>
              </a:rPr>
              <a:t>Sino se puede, se deberá realizar en base a tres formas básicas de solución de problemas:</a:t>
            </a:r>
          </a:p>
          <a:p>
            <a:pPr lvl="1"/>
            <a:r>
              <a:rPr lang="es-MX" altLang="en-US" dirty="0">
                <a:latin typeface="Handwriting - Dakota" charset="0"/>
                <a:ea typeface="ＭＳ Ｐゴシック" panose="020B0600070205080204" pitchFamily="34" charset="-128"/>
              </a:rPr>
              <a:t>Conocimiento</a:t>
            </a:r>
          </a:p>
          <a:p>
            <a:pPr lvl="1"/>
            <a:r>
              <a:rPr lang="es-MX" altLang="en-US" dirty="0">
                <a:latin typeface="Handwriting - Dakota" charset="0"/>
                <a:ea typeface="ＭＳ Ｐゴシック" panose="020B0600070205080204" pitchFamily="34" charset="-128"/>
              </a:rPr>
              <a:t>Experiencia</a:t>
            </a:r>
          </a:p>
          <a:p>
            <a:pPr lvl="1"/>
            <a:r>
              <a:rPr lang="es-MX" altLang="en-US" dirty="0">
                <a:latin typeface="Handwriting - Dakota" charset="0"/>
                <a:ea typeface="ＭＳ Ｐゴシック" panose="020B0600070205080204" pitchFamily="34" charset="-128"/>
              </a:rPr>
              <a:t>Sentido Común</a:t>
            </a:r>
            <a:endParaRPr lang="es-ES_tradnl" altLang="en-US" dirty="0">
              <a:latin typeface="Handwriting - Dakota" charset="0"/>
              <a:ea typeface="ＭＳ Ｐゴシック" panose="020B0600070205080204" pitchFamily="34" charset="-128"/>
            </a:endParaRPr>
          </a:p>
        </p:txBody>
      </p:sp>
    </p:spTree>
    <p:extLst>
      <p:ext uri="{BB962C8B-B14F-4D97-AF65-F5344CB8AC3E}">
        <p14:creationId xmlns:p14="http://schemas.microsoft.com/office/powerpoint/2010/main" val="3831758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a:extLst>
              <a:ext uri="{FF2B5EF4-FFF2-40B4-BE49-F238E27FC236}">
                <a16:creationId xmlns:a16="http://schemas.microsoft.com/office/drawing/2014/main" id="{6A4004C5-BDC9-9145-9C05-BCFE2EAF9364}"/>
              </a:ext>
            </a:extLst>
          </p:cNvPr>
          <p:cNvSpPr>
            <a:spLocks noGrp="1"/>
          </p:cNvSpPr>
          <p:nvPr>
            <p:ph type="title"/>
          </p:nvPr>
        </p:nvSpPr>
        <p:spPr>
          <a:xfrm>
            <a:off x="284163" y="834438"/>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Metodologías de Software</a:t>
            </a:r>
          </a:p>
        </p:txBody>
      </p:sp>
      <p:sp>
        <p:nvSpPr>
          <p:cNvPr id="36867" name="Marcador de contenido 2">
            <a:extLst>
              <a:ext uri="{FF2B5EF4-FFF2-40B4-BE49-F238E27FC236}">
                <a16:creationId xmlns:a16="http://schemas.microsoft.com/office/drawing/2014/main" id="{5BEEA75D-5D8E-2A44-B205-17E414DA19A7}"/>
              </a:ext>
            </a:extLst>
          </p:cNvPr>
          <p:cNvSpPr>
            <a:spLocks noGrp="1"/>
          </p:cNvSpPr>
          <p:nvPr>
            <p:ph idx="1"/>
          </p:nvPr>
        </p:nvSpPr>
        <p:spPr/>
        <p:txBody>
          <a:bodyPr/>
          <a:lstStyle/>
          <a:p>
            <a:r>
              <a:rPr lang="es-MX" altLang="en-US" dirty="0">
                <a:latin typeface="Handwriting - Dakota" charset="0"/>
                <a:ea typeface="ＭＳ Ｐゴシック" panose="020B0600070205080204" pitchFamily="34" charset="-128"/>
              </a:rPr>
              <a:t>La forma más fácil es a través de una metodología para realizar nudos de corbatas como la planteada en </a:t>
            </a:r>
            <a:r>
              <a:rPr lang="es-MX" altLang="en-US" dirty="0">
                <a:latin typeface="Handwriting - Dakota" charset="0"/>
                <a:ea typeface="ＭＳ Ｐゴシック" panose="020B0600070205080204" pitchFamily="34" charset="-128"/>
                <a:hlinkClick r:id="rId2"/>
              </a:rPr>
              <a:t>http://www.nudo-de-corbata.com/</a:t>
            </a:r>
            <a:r>
              <a:rPr lang="es-MX" altLang="en-US" dirty="0">
                <a:latin typeface="Handwriting - Dakota" charset="0"/>
                <a:ea typeface="ＭＳ Ｐゴシック" panose="020B0600070205080204" pitchFamily="34" charset="-128"/>
              </a:rPr>
              <a:t> </a:t>
            </a:r>
          </a:p>
          <a:p>
            <a:endParaRPr lang="es-MX" altLang="en-US" dirty="0">
              <a:latin typeface="Handwriting - Dakota" charset="0"/>
              <a:ea typeface="ＭＳ Ｐゴシック" panose="020B0600070205080204" pitchFamily="34" charset="-128"/>
            </a:endParaRPr>
          </a:p>
          <a:p>
            <a:r>
              <a:rPr lang="es-MX" altLang="en-US" dirty="0">
                <a:latin typeface="Handwriting - Dakota" charset="0"/>
                <a:ea typeface="ＭＳ Ｐゴシック" panose="020B0600070205080204" pitchFamily="34" charset="-128"/>
              </a:rPr>
              <a:t>Lo primero que se tiene que saber es si debe ser un tipo especial de corbata o no. Los tipos pueden ir desde nudo de corbata simple, doble, windsor, medio windsor, nudo pequeño.</a:t>
            </a:r>
            <a:endParaRPr lang="es-ES_tradnl" altLang="en-US" dirty="0">
              <a:latin typeface="Handwriting - Dakota" charset="0"/>
              <a:ea typeface="ＭＳ Ｐゴシック" panose="020B0600070205080204" pitchFamily="34" charset="-128"/>
            </a:endParaRPr>
          </a:p>
        </p:txBody>
      </p:sp>
    </p:spTree>
    <p:extLst>
      <p:ext uri="{BB962C8B-B14F-4D97-AF65-F5344CB8AC3E}">
        <p14:creationId xmlns:p14="http://schemas.microsoft.com/office/powerpoint/2010/main" val="23782343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a:extLst>
              <a:ext uri="{FF2B5EF4-FFF2-40B4-BE49-F238E27FC236}">
                <a16:creationId xmlns:a16="http://schemas.microsoft.com/office/drawing/2014/main" id="{529F808B-470C-2349-A3B8-DB2E4C073FD1}"/>
              </a:ext>
            </a:extLst>
          </p:cNvPr>
          <p:cNvSpPr>
            <a:spLocks noGrp="1"/>
          </p:cNvSpPr>
          <p:nvPr>
            <p:ph type="title"/>
          </p:nvPr>
        </p:nvSpPr>
        <p:spPr>
          <a:xfrm>
            <a:off x="284163" y="116094"/>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Tipos de Nudos</a:t>
            </a:r>
          </a:p>
        </p:txBody>
      </p:sp>
      <p:sp>
        <p:nvSpPr>
          <p:cNvPr id="37891" name="Marcador de contenido 2">
            <a:extLst>
              <a:ext uri="{FF2B5EF4-FFF2-40B4-BE49-F238E27FC236}">
                <a16:creationId xmlns:a16="http://schemas.microsoft.com/office/drawing/2014/main" id="{4F3A2C13-2D65-E147-B62C-75B48443B1F0}"/>
              </a:ext>
            </a:extLst>
          </p:cNvPr>
          <p:cNvSpPr>
            <a:spLocks noGrp="1"/>
          </p:cNvSpPr>
          <p:nvPr>
            <p:ph idx="1"/>
          </p:nvPr>
        </p:nvSpPr>
        <p:spPr/>
        <p:txBody>
          <a:bodyPr>
            <a:normAutofit fontScale="55000" lnSpcReduction="20000"/>
          </a:bodyPr>
          <a:lstStyle/>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pPr>
              <a:buFontTx/>
              <a:buNone/>
            </a:pPr>
            <a:r>
              <a:rPr lang="es-ES_tradnl" altLang="en-US">
                <a:latin typeface="Handwriting - Dakota" charset="0"/>
                <a:ea typeface="ＭＳ Ｐゴシック" panose="020B0600070205080204" pitchFamily="34" charset="-128"/>
              </a:rPr>
              <a:t>     Simple					Doble</a:t>
            </a:r>
          </a:p>
        </p:txBody>
      </p:sp>
      <p:pic>
        <p:nvPicPr>
          <p:cNvPr id="4" name="3 Marcador de contenido" descr="nudo-simple.gif">
            <a:extLst>
              <a:ext uri="{FF2B5EF4-FFF2-40B4-BE49-F238E27FC236}">
                <a16:creationId xmlns:a16="http://schemas.microsoft.com/office/drawing/2014/main" id="{61337B01-70CF-FD41-896A-95857B3E2C04}"/>
              </a:ext>
            </a:extLst>
          </p:cNvPr>
          <p:cNvPicPr>
            <a:picLocks noChangeAspect="1"/>
          </p:cNvPicPr>
          <p:nvPr/>
        </p:nvPicPr>
        <p:blipFill>
          <a:blip r:embed="rId2"/>
          <a:srcRect/>
          <a:stretch>
            <a:fillRect/>
          </a:stretch>
        </p:blipFill>
        <p:spPr bwMode="auto">
          <a:xfrm>
            <a:off x="0" y="838200"/>
            <a:ext cx="4449763" cy="4784725"/>
          </a:xfrm>
          <a:prstGeom prst="rect">
            <a:avLst/>
          </a:prstGeom>
          <a:solidFill>
            <a:schemeClr val="bg2">
              <a:lumMod val="60000"/>
              <a:lumOff val="40000"/>
            </a:schemeClr>
          </a:solidFill>
          <a:ln w="9525">
            <a:noFill/>
            <a:miter lim="800000"/>
            <a:headEnd/>
            <a:tailEnd/>
          </a:ln>
        </p:spPr>
      </p:pic>
      <p:pic>
        <p:nvPicPr>
          <p:cNvPr id="5" name="3 Marcador de contenido" descr="doble-simple.gif">
            <a:extLst>
              <a:ext uri="{FF2B5EF4-FFF2-40B4-BE49-F238E27FC236}">
                <a16:creationId xmlns:a16="http://schemas.microsoft.com/office/drawing/2014/main" id="{6288A525-3E75-044E-8793-5CB68236439A}"/>
              </a:ext>
            </a:extLst>
          </p:cNvPr>
          <p:cNvPicPr>
            <a:picLocks noChangeAspect="1"/>
          </p:cNvPicPr>
          <p:nvPr/>
        </p:nvPicPr>
        <p:blipFill>
          <a:blip r:embed="rId3"/>
          <a:srcRect/>
          <a:stretch>
            <a:fillRect/>
          </a:stretch>
        </p:blipFill>
        <p:spPr bwMode="auto">
          <a:xfrm>
            <a:off x="4572000" y="838200"/>
            <a:ext cx="4449763" cy="4784725"/>
          </a:xfrm>
          <a:prstGeom prst="rect">
            <a:avLst/>
          </a:prstGeom>
          <a:solidFill>
            <a:schemeClr val="bg2">
              <a:lumMod val="60000"/>
              <a:lumOff val="40000"/>
            </a:schemeClr>
          </a:solidFill>
          <a:ln w="9525">
            <a:noFill/>
            <a:miter lim="800000"/>
            <a:headEnd/>
            <a:tailEnd/>
          </a:ln>
        </p:spPr>
      </p:pic>
    </p:spTree>
    <p:extLst>
      <p:ext uri="{BB962C8B-B14F-4D97-AF65-F5344CB8AC3E}">
        <p14:creationId xmlns:p14="http://schemas.microsoft.com/office/powerpoint/2010/main" val="17058605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a:extLst>
              <a:ext uri="{FF2B5EF4-FFF2-40B4-BE49-F238E27FC236}">
                <a16:creationId xmlns:a16="http://schemas.microsoft.com/office/drawing/2014/main" id="{D213D9A0-D78A-D145-AF12-ECB6D2539D3D}"/>
              </a:ext>
            </a:extLst>
          </p:cNvPr>
          <p:cNvSpPr>
            <a:spLocks noGrp="1"/>
          </p:cNvSpPr>
          <p:nvPr>
            <p:ph type="title"/>
          </p:nvPr>
        </p:nvSpPr>
        <p:spPr>
          <a:xfrm>
            <a:off x="284163" y="499958"/>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Tipos de Nudos</a:t>
            </a:r>
          </a:p>
        </p:txBody>
      </p:sp>
      <p:sp>
        <p:nvSpPr>
          <p:cNvPr id="38915" name="Marcador de contenido 2">
            <a:extLst>
              <a:ext uri="{FF2B5EF4-FFF2-40B4-BE49-F238E27FC236}">
                <a16:creationId xmlns:a16="http://schemas.microsoft.com/office/drawing/2014/main" id="{67F8648A-54FA-7944-BFA6-E96CA1A20834}"/>
              </a:ext>
            </a:extLst>
          </p:cNvPr>
          <p:cNvSpPr>
            <a:spLocks noGrp="1"/>
          </p:cNvSpPr>
          <p:nvPr>
            <p:ph idx="1"/>
          </p:nvPr>
        </p:nvSpPr>
        <p:spPr/>
        <p:txBody>
          <a:bodyPr>
            <a:normAutofit fontScale="55000" lnSpcReduction="20000"/>
          </a:bodyPr>
          <a:lstStyle/>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endParaRPr lang="es-ES_tradnl" altLang="en-US">
              <a:latin typeface="Handwriting - Dakota" charset="0"/>
              <a:ea typeface="ＭＳ Ｐゴシック" panose="020B0600070205080204" pitchFamily="34" charset="-128"/>
            </a:endParaRPr>
          </a:p>
          <a:p>
            <a:pPr>
              <a:buFontTx/>
              <a:buNone/>
            </a:pPr>
            <a:r>
              <a:rPr lang="es-ES_tradnl" altLang="en-US">
                <a:latin typeface="Handwriting - Dakota" charset="0"/>
                <a:ea typeface="ＭＳ Ｐゴシック" panose="020B0600070205080204" pitchFamily="34" charset="-128"/>
              </a:rPr>
              <a:t>      Windsor				Medio Windsor</a:t>
            </a:r>
          </a:p>
        </p:txBody>
      </p:sp>
      <p:pic>
        <p:nvPicPr>
          <p:cNvPr id="4" name="3 Marcador de contenido" descr="nudo-windsor.gif">
            <a:extLst>
              <a:ext uri="{FF2B5EF4-FFF2-40B4-BE49-F238E27FC236}">
                <a16:creationId xmlns:a16="http://schemas.microsoft.com/office/drawing/2014/main" id="{30471E9B-3752-C540-BC42-D003EEBBF377}"/>
              </a:ext>
            </a:extLst>
          </p:cNvPr>
          <p:cNvPicPr>
            <a:picLocks noChangeAspect="1"/>
          </p:cNvPicPr>
          <p:nvPr/>
        </p:nvPicPr>
        <p:blipFill>
          <a:blip r:embed="rId2"/>
          <a:srcRect/>
          <a:stretch>
            <a:fillRect/>
          </a:stretch>
        </p:blipFill>
        <p:spPr bwMode="auto">
          <a:xfrm>
            <a:off x="0" y="1219200"/>
            <a:ext cx="4449763" cy="4784725"/>
          </a:xfrm>
          <a:prstGeom prst="rect">
            <a:avLst/>
          </a:prstGeom>
          <a:solidFill>
            <a:schemeClr val="bg2">
              <a:lumMod val="60000"/>
              <a:lumOff val="40000"/>
            </a:schemeClr>
          </a:solidFill>
          <a:ln w="9525">
            <a:noFill/>
            <a:miter lim="800000"/>
            <a:headEnd/>
            <a:tailEnd/>
          </a:ln>
        </p:spPr>
      </p:pic>
      <p:pic>
        <p:nvPicPr>
          <p:cNvPr id="5" name="3 Marcador de contenido" descr="medio-windsor.gif">
            <a:extLst>
              <a:ext uri="{FF2B5EF4-FFF2-40B4-BE49-F238E27FC236}">
                <a16:creationId xmlns:a16="http://schemas.microsoft.com/office/drawing/2014/main" id="{400F5412-9CE5-AE4F-837F-A8BBCAB5DC6C}"/>
              </a:ext>
            </a:extLst>
          </p:cNvPr>
          <p:cNvPicPr>
            <a:picLocks noChangeAspect="1"/>
          </p:cNvPicPr>
          <p:nvPr/>
        </p:nvPicPr>
        <p:blipFill>
          <a:blip r:embed="rId3"/>
          <a:srcRect/>
          <a:stretch>
            <a:fillRect/>
          </a:stretch>
        </p:blipFill>
        <p:spPr bwMode="auto">
          <a:xfrm>
            <a:off x="4618038" y="1219200"/>
            <a:ext cx="4449762" cy="4784725"/>
          </a:xfrm>
          <a:prstGeom prst="rect">
            <a:avLst/>
          </a:prstGeom>
          <a:solidFill>
            <a:schemeClr val="bg2">
              <a:lumMod val="60000"/>
              <a:lumOff val="40000"/>
            </a:schemeClr>
          </a:solidFill>
          <a:ln w="9525">
            <a:noFill/>
            <a:miter lim="800000"/>
            <a:headEnd/>
            <a:tailEnd/>
          </a:ln>
        </p:spPr>
      </p:pic>
    </p:spTree>
    <p:extLst>
      <p:ext uri="{BB962C8B-B14F-4D97-AF65-F5344CB8AC3E}">
        <p14:creationId xmlns:p14="http://schemas.microsoft.com/office/powerpoint/2010/main" val="35129280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ítulo 1">
            <a:extLst>
              <a:ext uri="{FF2B5EF4-FFF2-40B4-BE49-F238E27FC236}">
                <a16:creationId xmlns:a16="http://schemas.microsoft.com/office/drawing/2014/main" id="{B3172AC5-82C2-B845-93E5-C597C557DF35}"/>
              </a:ext>
            </a:extLst>
          </p:cNvPr>
          <p:cNvSpPr>
            <a:spLocks noGrp="1"/>
          </p:cNvSpPr>
          <p:nvPr>
            <p:ph type="title"/>
          </p:nvPr>
        </p:nvSpPr>
        <p:spPr>
          <a:xfrm>
            <a:off x="284163" y="745958"/>
            <a:ext cx="8429625" cy="642938"/>
          </a:xfrm>
        </p:spPr>
        <p:txBody>
          <a:bodyPr>
            <a:normAutofit fontScale="90000"/>
          </a:bodyPr>
          <a:lstStyle/>
          <a:p>
            <a:r>
              <a:rPr lang="es-ES_tradnl" altLang="en-US" dirty="0">
                <a:latin typeface="Handwriting - Dakota" charset="0"/>
                <a:ea typeface="ＭＳ Ｐゴシック" panose="020B0600070205080204" pitchFamily="34" charset="-128"/>
              </a:rPr>
              <a:t>Uso de Metodologías</a:t>
            </a:r>
          </a:p>
        </p:txBody>
      </p:sp>
      <p:sp>
        <p:nvSpPr>
          <p:cNvPr id="39939" name="Marcador de contenido 2">
            <a:extLst>
              <a:ext uri="{FF2B5EF4-FFF2-40B4-BE49-F238E27FC236}">
                <a16:creationId xmlns:a16="http://schemas.microsoft.com/office/drawing/2014/main" id="{8ACAD79D-826A-5C4F-B84E-DECDA5DA0A80}"/>
              </a:ext>
            </a:extLst>
          </p:cNvPr>
          <p:cNvSpPr>
            <a:spLocks noGrp="1"/>
          </p:cNvSpPr>
          <p:nvPr>
            <p:ph idx="1"/>
          </p:nvPr>
        </p:nvSpPr>
        <p:spPr/>
        <p:txBody>
          <a:bodyPr/>
          <a:lstStyle/>
          <a:p>
            <a:r>
              <a:rPr lang="es-ES_tradnl" altLang="en-US">
                <a:latin typeface="Handwriting - Dakota" charset="0"/>
                <a:ea typeface="ＭＳ Ｐゴシック" panose="020B0600070205080204" pitchFamily="34" charset="-128"/>
              </a:rPr>
              <a:t>Las metodologías nos orientan hacia mejores resultados.</a:t>
            </a:r>
          </a:p>
        </p:txBody>
      </p:sp>
      <p:pic>
        <p:nvPicPr>
          <p:cNvPr id="39940" name="Picture 6" descr="2004-02-18--Prison_Escape">
            <a:extLst>
              <a:ext uri="{FF2B5EF4-FFF2-40B4-BE49-F238E27FC236}">
                <a16:creationId xmlns:a16="http://schemas.microsoft.com/office/drawing/2014/main" id="{2BB6585D-CBAE-F34C-82A3-71FB0F602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2240966"/>
            <a:ext cx="71628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2385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a:extLst>
              <a:ext uri="{FF2B5EF4-FFF2-40B4-BE49-F238E27FC236}">
                <a16:creationId xmlns:a16="http://schemas.microsoft.com/office/drawing/2014/main" id="{2549D0A2-1CC9-1546-80AF-AD494FEA8D8C}"/>
              </a:ext>
            </a:extLst>
          </p:cNvPr>
          <p:cNvSpPr>
            <a:spLocks noGrp="1"/>
          </p:cNvSpPr>
          <p:nvPr>
            <p:ph type="title"/>
          </p:nvPr>
        </p:nvSpPr>
        <p:spPr>
          <a:xfrm>
            <a:off x="356393" y="733927"/>
            <a:ext cx="8429625" cy="642938"/>
          </a:xfrm>
        </p:spPr>
        <p:txBody>
          <a:bodyPr>
            <a:normAutofit fontScale="90000"/>
          </a:bodyPr>
          <a:lstStyle/>
          <a:p>
            <a:r>
              <a:rPr lang="es-ES_tradnl" altLang="en-US">
                <a:latin typeface="Handwriting - Dakota" charset="0"/>
                <a:ea typeface="ＭＳ Ｐゴシック" panose="020B0600070205080204" pitchFamily="34" charset="-128"/>
              </a:rPr>
              <a:t>Problema</a:t>
            </a:r>
          </a:p>
        </p:txBody>
      </p:sp>
      <p:sp>
        <p:nvSpPr>
          <p:cNvPr id="40963" name="Marcador de contenido 2">
            <a:extLst>
              <a:ext uri="{FF2B5EF4-FFF2-40B4-BE49-F238E27FC236}">
                <a16:creationId xmlns:a16="http://schemas.microsoft.com/office/drawing/2014/main" id="{BBDFD991-2CF4-5248-9E1E-E8188D9D392D}"/>
              </a:ext>
            </a:extLst>
          </p:cNvPr>
          <p:cNvSpPr>
            <a:spLocks noGrp="1"/>
          </p:cNvSpPr>
          <p:nvPr>
            <p:ph idx="1"/>
          </p:nvPr>
        </p:nvSpPr>
        <p:spPr/>
        <p:txBody>
          <a:bodyPr/>
          <a:lstStyle/>
          <a:p>
            <a:r>
              <a:rPr lang="es-ES_tradnl" altLang="en-US" dirty="0">
                <a:latin typeface="Handwriting - Dakota" charset="0"/>
                <a:ea typeface="ＭＳ Ｐゴシック" panose="020B0600070205080204" pitchFamily="34" charset="-128"/>
              </a:rPr>
              <a:t>Las metodologías son un conjunto de mejores prácticas que si no se llevan a la práctica o se hacen a medias es muy difícil que se tenga calidad.</a:t>
            </a:r>
          </a:p>
          <a:p>
            <a:endParaRPr lang="es-ES_tradnl" altLang="en-US" dirty="0">
              <a:latin typeface="Handwriting - Dakota" charset="0"/>
              <a:ea typeface="ＭＳ Ｐゴシック" panose="020B0600070205080204" pitchFamily="34" charset="-128"/>
            </a:endParaRPr>
          </a:p>
          <a:p>
            <a:r>
              <a:rPr lang="es-ES_tradnl" altLang="en-US" dirty="0">
                <a:latin typeface="Handwriting - Dakota" charset="0"/>
                <a:ea typeface="ＭＳ Ｐゴシック" panose="020B0600070205080204" pitchFamily="34" charset="-128"/>
              </a:rPr>
              <a:t>Aun siguiendo las recomendaciones, una metodología no garantiza que un producto tenga calidad.</a:t>
            </a:r>
          </a:p>
        </p:txBody>
      </p:sp>
    </p:spTree>
    <p:extLst>
      <p:ext uri="{BB962C8B-B14F-4D97-AF65-F5344CB8AC3E}">
        <p14:creationId xmlns:p14="http://schemas.microsoft.com/office/powerpoint/2010/main" val="2574653461"/>
      </p:ext>
    </p:extLst>
  </p:cSld>
  <p:clrMapOvr>
    <a:masterClrMapping/>
  </p:clrMapOvr>
</p:sld>
</file>

<file path=ppt/theme/theme1.xml><?xml version="1.0" encoding="utf-8"?>
<a:theme xmlns:a="http://schemas.openxmlformats.org/drawingml/2006/main" name="Espectr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972A54D6A524AAB3A1BE0ED3D2371" ma:contentTypeVersion="4" ma:contentTypeDescription="Create a new document." ma:contentTypeScope="" ma:versionID="8f48956b5ea3a9e3df605dc9330869b1">
  <xsd:schema xmlns:xsd="http://www.w3.org/2001/XMLSchema" xmlns:xs="http://www.w3.org/2001/XMLSchema" xmlns:p="http://schemas.microsoft.com/office/2006/metadata/properties" xmlns:ns2="0b0dd2bd-2564-4df2-b2a8-6461eabf1ea9" targetNamespace="http://schemas.microsoft.com/office/2006/metadata/properties" ma:root="true" ma:fieldsID="49faacbb8416b9167090259ece4a3b1d" ns2:_="">
    <xsd:import namespace="0b0dd2bd-2564-4df2-b2a8-6461eabf1e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0dd2bd-2564-4df2-b2a8-6461eabf1e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2756AC-4A43-4CFF-91FB-DBEF24036079}"/>
</file>

<file path=customXml/itemProps2.xml><?xml version="1.0" encoding="utf-8"?>
<ds:datastoreItem xmlns:ds="http://schemas.openxmlformats.org/officeDocument/2006/customXml" ds:itemID="{DEBEA237-FD87-4066-A98E-77391F574606}"/>
</file>

<file path=customXml/itemProps3.xml><?xml version="1.0" encoding="utf-8"?>
<ds:datastoreItem xmlns:ds="http://schemas.openxmlformats.org/officeDocument/2006/customXml" ds:itemID="{993DC0A5-ED62-4E7A-B960-27D650B190B7}"/>
</file>

<file path=docProps/app.xml><?xml version="1.0" encoding="utf-8"?>
<Properties xmlns="http://schemas.openxmlformats.org/officeDocument/2006/extended-properties" xmlns:vt="http://schemas.openxmlformats.org/officeDocument/2006/docPropsVTypes">
  <Template>Espectro.thmx</Template>
  <TotalTime>8777</TotalTime>
  <Words>7457</Words>
  <Application>Microsoft Macintosh PowerPoint</Application>
  <PresentationFormat>On-screen Show (4:3)</PresentationFormat>
  <Paragraphs>751</Paragraphs>
  <Slides>112</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Arial</vt:lpstr>
      <vt:lpstr>Arial Narrow</vt:lpstr>
      <vt:lpstr>Calibri</vt:lpstr>
      <vt:lpstr>Calibri Light</vt:lpstr>
      <vt:lpstr>Handwriting - Dakota</vt:lpstr>
      <vt:lpstr>Wingdings</vt:lpstr>
      <vt:lpstr>Espectro</vt:lpstr>
      <vt:lpstr>“MODELO DE GESTIÓN ADMINISTRATIVA PARA LOS ACCIONISTAS DE LA CIA DE TRANSPORTES 27 DE MAYO DE LA CIUDAD DE BABAHOYO</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PowerPoint Presentation</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Proceso del Software</vt:lpstr>
      <vt:lpstr>Introducción</vt:lpstr>
      <vt:lpstr>Introducción</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Software Hoy en Día</vt:lpstr>
      <vt:lpstr>Caracterización del Software</vt:lpstr>
      <vt:lpstr>Motivación</vt:lpstr>
      <vt:lpstr>Motivación</vt:lpstr>
      <vt:lpstr>Primera etapa</vt:lpstr>
      <vt:lpstr>Segunda Etapa</vt:lpstr>
      <vt:lpstr>Tercera Etapa</vt:lpstr>
      <vt:lpstr>Cuarta Etapa</vt:lpstr>
      <vt:lpstr>Motivación</vt:lpstr>
      <vt:lpstr>Proceso de Desarrollo de Sw</vt:lpstr>
      <vt:lpstr>Proceso de Desarrollo de Sw</vt:lpstr>
      <vt:lpstr>Proceso de Desarrollo de Sw</vt:lpstr>
      <vt:lpstr>Proceso de Desarrollo de Sw</vt:lpstr>
      <vt:lpstr>Proceso de Desarrollo de Sw</vt:lpstr>
      <vt:lpstr>Metodologías de Software</vt:lpstr>
      <vt:lpstr>Metodologías de Software</vt:lpstr>
      <vt:lpstr>Metodologías de Software</vt:lpstr>
      <vt:lpstr>Tipos de Nudos</vt:lpstr>
      <vt:lpstr>Tipos de Nudos</vt:lpstr>
      <vt:lpstr>Uso de Metodologías</vt:lpstr>
      <vt:lpstr>Problema</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lpstr>Modelos de procesos de software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MBOTTO</dc:creator>
  <cp:lastModifiedBy>MIGUEL ANGEL BOTTO TOBAR</cp:lastModifiedBy>
  <cp:revision>346</cp:revision>
  <dcterms:created xsi:type="dcterms:W3CDTF">2014-11-26T14:18:55Z</dcterms:created>
  <dcterms:modified xsi:type="dcterms:W3CDTF">2019-11-26T16:29:04Z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0x010100F73972A54D6A524AAB3A1BE0ED3D2371</vt:lpwstr>
  </property>
</Properties>
</file>